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352" r:id="rId2"/>
    <p:sldId id="328" r:id="rId3"/>
    <p:sldId id="329" r:id="rId4"/>
    <p:sldId id="330" r:id="rId5"/>
    <p:sldId id="260" r:id="rId6"/>
    <p:sldId id="297" r:id="rId7"/>
    <p:sldId id="299" r:id="rId8"/>
    <p:sldId id="300" r:id="rId9"/>
    <p:sldId id="331" r:id="rId10"/>
    <p:sldId id="295" r:id="rId11"/>
    <p:sldId id="296" r:id="rId12"/>
    <p:sldId id="343" r:id="rId13"/>
    <p:sldId id="262" r:id="rId14"/>
    <p:sldId id="332" r:id="rId15"/>
    <p:sldId id="337" r:id="rId16"/>
    <p:sldId id="294" r:id="rId17"/>
    <p:sldId id="335" r:id="rId18"/>
    <p:sldId id="264" r:id="rId19"/>
    <p:sldId id="265" r:id="rId20"/>
    <p:sldId id="266" r:id="rId21"/>
    <p:sldId id="267" r:id="rId22"/>
    <p:sldId id="268" r:id="rId23"/>
    <p:sldId id="274" r:id="rId24"/>
    <p:sldId id="333" r:id="rId25"/>
    <p:sldId id="269" r:id="rId26"/>
    <p:sldId id="271" r:id="rId27"/>
    <p:sldId id="338" r:id="rId28"/>
    <p:sldId id="273" r:id="rId29"/>
    <p:sldId id="339" r:id="rId30"/>
    <p:sldId id="272" r:id="rId31"/>
    <p:sldId id="312" r:id="rId32"/>
    <p:sldId id="263" r:id="rId33"/>
    <p:sldId id="334" r:id="rId34"/>
    <p:sldId id="326" r:id="rId35"/>
    <p:sldId id="311" r:id="rId36"/>
    <p:sldId id="302" r:id="rId37"/>
    <p:sldId id="310" r:id="rId38"/>
    <p:sldId id="308" r:id="rId39"/>
    <p:sldId id="309" r:id="rId40"/>
    <p:sldId id="314" r:id="rId41"/>
    <p:sldId id="327" r:id="rId42"/>
    <p:sldId id="275" r:id="rId43"/>
    <p:sldId id="321" r:id="rId44"/>
    <p:sldId id="320" r:id="rId45"/>
    <p:sldId id="323" r:id="rId46"/>
    <p:sldId id="301" r:id="rId47"/>
    <p:sldId id="285" r:id="rId48"/>
    <p:sldId id="284" r:id="rId49"/>
    <p:sldId id="317" r:id="rId50"/>
    <p:sldId id="281" r:id="rId51"/>
    <p:sldId id="316" r:id="rId52"/>
    <p:sldId id="280" r:id="rId53"/>
    <p:sldId id="283" r:id="rId54"/>
    <p:sldId id="282" r:id="rId55"/>
    <p:sldId id="315" r:id="rId56"/>
    <p:sldId id="277" r:id="rId57"/>
    <p:sldId id="288" r:id="rId58"/>
    <p:sldId id="318" r:id="rId59"/>
    <p:sldId id="279" r:id="rId60"/>
    <p:sldId id="278" r:id="rId61"/>
    <p:sldId id="319" r:id="rId62"/>
    <p:sldId id="289" r:id="rId63"/>
    <p:sldId id="292" r:id="rId64"/>
    <p:sldId id="340" r:id="rId65"/>
    <p:sldId id="293" r:id="rId66"/>
    <p:sldId id="322" r:id="rId67"/>
    <p:sldId id="345" r:id="rId68"/>
    <p:sldId id="341" r:id="rId69"/>
    <p:sldId id="290" r:id="rId70"/>
    <p:sldId id="291" r:id="rId71"/>
    <p:sldId id="344" r:id="rId72"/>
    <p:sldId id="303" r:id="rId73"/>
    <p:sldId id="313" r:id="rId74"/>
    <p:sldId id="336" r:id="rId75"/>
    <p:sldId id="324" r:id="rId76"/>
    <p:sldId id="325" r:id="rId77"/>
    <p:sldId id="353" r:id="rId78"/>
    <p:sldId id="346" r:id="rId79"/>
    <p:sldId id="347" r:id="rId80"/>
    <p:sldId id="348" r:id="rId81"/>
    <p:sldId id="349" r:id="rId82"/>
    <p:sldId id="350" r:id="rId83"/>
    <p:sldId id="35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302EF8"/>
    <a:srgbClr val="FFFFFF"/>
    <a:srgbClr val="029745"/>
    <a:srgbClr val="ECE6FF"/>
    <a:srgbClr val="BB8DDC"/>
    <a:srgbClr val="858386"/>
    <a:srgbClr val="ACAAAE"/>
    <a:srgbClr val="3159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62"/>
    <p:restoredTop sz="73129"/>
  </p:normalViewPr>
  <p:slideViewPr>
    <p:cSldViewPr snapToGrid="0" snapToObjects="1">
      <p:cViewPr varScale="1">
        <p:scale>
          <a:sx n="87" d="100"/>
          <a:sy n="87" d="100"/>
        </p:scale>
        <p:origin x="1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CD2F3-B568-7244-AD67-D3C2A5496290}"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1E6BE-5FAF-554D-A223-FB7AD6BFA11B}" type="slidenum">
              <a:rPr lang="en-US" smtClean="0"/>
              <a:t>‹#›</a:t>
            </a:fld>
            <a:endParaRPr lang="en-US"/>
          </a:p>
        </p:txBody>
      </p:sp>
    </p:spTree>
    <p:extLst>
      <p:ext uri="{BB962C8B-B14F-4D97-AF65-F5344CB8AC3E}">
        <p14:creationId xmlns:p14="http://schemas.microsoft.com/office/powerpoint/2010/main" val="2006338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a:t>
            </a:fld>
            <a:endParaRPr lang="en-US"/>
          </a:p>
        </p:txBody>
      </p:sp>
    </p:spTree>
    <p:extLst>
      <p:ext uri="{BB962C8B-B14F-4D97-AF65-F5344CB8AC3E}">
        <p14:creationId xmlns:p14="http://schemas.microsoft.com/office/powerpoint/2010/main" val="432415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on socialization effects is relatively young compared to selection effects. It too has key limitations</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10</a:t>
            </a:fld>
            <a:endParaRPr lang="en-US"/>
          </a:p>
        </p:txBody>
      </p:sp>
    </p:spTree>
    <p:extLst>
      <p:ext uri="{BB962C8B-B14F-4D97-AF65-F5344CB8AC3E}">
        <p14:creationId xmlns:p14="http://schemas.microsoft.com/office/powerpoint/2010/main" val="216535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many of the already limited results are inconsistent with one another. </a:t>
            </a:r>
          </a:p>
          <a:p>
            <a:endParaRPr lang="en-US" dirty="0"/>
          </a:p>
          <a:p>
            <a:r>
              <a:rPr lang="en-US" dirty="0"/>
              <a:t>Here, you see that more than half of the socialization effects I presented earlier have either not been found in other studies examining the same events or have found effects in the opposite direction. </a:t>
            </a:r>
          </a:p>
          <a:p>
            <a:endParaRPr lang="en-US" dirty="0"/>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a:t>
            </a:fld>
            <a:endParaRPr lang="en-US"/>
          </a:p>
        </p:txBody>
      </p:sp>
    </p:spTree>
    <p:extLst>
      <p:ext uri="{BB962C8B-B14F-4D97-AF65-F5344CB8AC3E}">
        <p14:creationId xmlns:p14="http://schemas.microsoft.com/office/powerpoint/2010/main" val="1691505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many of the already limited results are inconsistent with one another. </a:t>
            </a:r>
          </a:p>
          <a:p>
            <a:endParaRPr lang="en-US" dirty="0"/>
          </a:p>
          <a:p>
            <a:r>
              <a:rPr lang="en-US" dirty="0"/>
              <a:t>Here, you see that more than half of the socialization effects I presented earlier have either not been found in other studies examining the same events or have found effects in the opposite direction. </a:t>
            </a:r>
          </a:p>
          <a:p>
            <a:endParaRPr lang="en-US" dirty="0"/>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a:t>
            </a:fld>
            <a:endParaRPr lang="en-US"/>
          </a:p>
        </p:txBody>
      </p:sp>
    </p:spTree>
    <p:extLst>
      <p:ext uri="{BB962C8B-B14F-4D97-AF65-F5344CB8AC3E}">
        <p14:creationId xmlns:p14="http://schemas.microsoft.com/office/powerpoint/2010/main" val="339778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reason for inconsistent results might be what I just spent several minutes discussing – personality predicts the very events that are thought to influence personality. Thus, observed differences in patterns of change might be due to characteristics of a person rather than the event itself. In other words, personality might define their responses to those events in ways that shape personality. </a:t>
            </a:r>
          </a:p>
          <a:p>
            <a:endParaRPr lang="en-US" dirty="0"/>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13</a:t>
            </a:fld>
            <a:endParaRPr lang="en-US"/>
          </a:p>
        </p:txBody>
      </p:sp>
    </p:spTree>
    <p:extLst>
      <p:ext uri="{BB962C8B-B14F-4D97-AF65-F5344CB8AC3E}">
        <p14:creationId xmlns:p14="http://schemas.microsoft.com/office/powerpoint/2010/main" val="413777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Conscientiousness, for example. Conscientiousness predicts starting first jobs. However, in addition, Conscientiousness also predicts behavior after starting a job. People higher in Conscientiousness tend to be more successful and to receive more promotions, which may make them more likely to be given more responsibilities that require them to be more Conscientious. Thus, these changes aren’t independent.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achievements are likely to come with substantial challenges, which Conscientious people, who are willing to work longer hours and persist in the face of failure (Jackson et al., 2010), are ready to meet, which may make them more Conscientious and lead to further advancement. The relationship between personality and life events is cyclical, which highlights a key issue in the examination of personality change. If people select into life events that also appear to change them, how do we tease apart change that may be due existing personality differences that bring about an event (selection) from change that is due purely to the event (socialization)?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14</a:t>
            </a:fld>
            <a:endParaRPr lang="en-US"/>
          </a:p>
        </p:txBody>
      </p:sp>
    </p:spTree>
    <p:extLst>
      <p:ext uri="{BB962C8B-B14F-4D97-AF65-F5344CB8AC3E}">
        <p14:creationId xmlns:p14="http://schemas.microsoft.com/office/powerpoint/2010/main" val="259066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these baseline differences might drive socialization effects. </a:t>
            </a:r>
          </a:p>
          <a:p>
            <a:endParaRPr lang="en-US" dirty="0"/>
          </a:p>
          <a:p>
            <a:r>
              <a:rPr lang="en-US" dirty="0"/>
              <a:t>But what happens if we eliminate selection effects and examine “pure” socialization effects?</a:t>
            </a:r>
          </a:p>
        </p:txBody>
      </p:sp>
      <p:sp>
        <p:nvSpPr>
          <p:cNvPr id="4" name="Slide Number Placeholder 3"/>
          <p:cNvSpPr>
            <a:spLocks noGrp="1"/>
          </p:cNvSpPr>
          <p:nvPr>
            <p:ph type="sldNum" sz="quarter" idx="10"/>
          </p:nvPr>
        </p:nvSpPr>
        <p:spPr/>
        <p:txBody>
          <a:bodyPr/>
          <a:lstStyle/>
          <a:p>
            <a:fld id="{3191E6BE-5FAF-554D-A223-FB7AD6BFA11B}" type="slidenum">
              <a:rPr lang="en-US" smtClean="0"/>
              <a:t>15</a:t>
            </a:fld>
            <a:endParaRPr lang="en-US"/>
          </a:p>
        </p:txBody>
      </p:sp>
    </p:spTree>
    <p:extLst>
      <p:ext uri="{BB962C8B-B14F-4D97-AF65-F5344CB8AC3E}">
        <p14:creationId xmlns:p14="http://schemas.microsoft.com/office/powerpoint/2010/main" val="2369138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Normative development:</a:t>
            </a:r>
            <a:r>
              <a:rPr lang="en-US" dirty="0"/>
              <a:t> transition to parenthood and military training, showing minimal changes across the big 5</a:t>
            </a:r>
          </a:p>
          <a:p>
            <a:r>
              <a:rPr lang="en-US" b="1" dirty="0"/>
              <a:t>Arrested development: </a:t>
            </a:r>
            <a:r>
              <a:rPr lang="en-US" b="0" dirty="0"/>
              <a:t>military training</a:t>
            </a:r>
          </a:p>
          <a:p>
            <a:r>
              <a:rPr lang="en-US" b="1" dirty="0"/>
              <a:t>Retrogression: </a:t>
            </a:r>
            <a:r>
              <a:rPr lang="en-US" b="0" dirty="0"/>
              <a:t>conscientiousness and first job and divorce: divorced people or people who started first job increased while everyone else decreased</a:t>
            </a:r>
          </a:p>
          <a:p>
            <a:r>
              <a:rPr lang="en-US" b="1" dirty="0"/>
              <a:t>Accelerated maturation: </a:t>
            </a:r>
            <a:r>
              <a:rPr lang="en-US" dirty="0"/>
              <a:t>countries with citizens who have work and family experiences early show patterns of early life normative development earlier than other countries</a:t>
            </a:r>
          </a:p>
        </p:txBody>
      </p:sp>
      <p:sp>
        <p:nvSpPr>
          <p:cNvPr id="4" name="Slide Number Placeholder 3"/>
          <p:cNvSpPr>
            <a:spLocks noGrp="1"/>
          </p:cNvSpPr>
          <p:nvPr>
            <p:ph type="sldNum" sz="quarter" idx="10"/>
          </p:nvPr>
        </p:nvSpPr>
        <p:spPr/>
        <p:txBody>
          <a:bodyPr/>
          <a:lstStyle/>
          <a:p>
            <a:fld id="{3191E6BE-5FAF-554D-A223-FB7AD6BFA11B}" type="slidenum">
              <a:rPr lang="en-US" smtClean="0"/>
              <a:t>16</a:t>
            </a:fld>
            <a:endParaRPr lang="en-US"/>
          </a:p>
        </p:txBody>
      </p:sp>
    </p:spTree>
    <p:extLst>
      <p:ext uri="{BB962C8B-B14F-4D97-AF65-F5344CB8AC3E}">
        <p14:creationId xmlns:p14="http://schemas.microsoft.com/office/powerpoint/2010/main" val="520504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we eliminate selection bias? Well, typically, we’d use random assignment to assign people to so-called treatment and control conditions. But we can’t do that with life events. Awhile back, I tried to do that with marriage and the IRB wouldn’t let me. Turns out I should have copyrighted the idea because apparently this is ethical on network television.</a:t>
            </a:r>
          </a:p>
        </p:txBody>
      </p:sp>
      <p:sp>
        <p:nvSpPr>
          <p:cNvPr id="4" name="Slide Number Placeholder 3"/>
          <p:cNvSpPr>
            <a:spLocks noGrp="1"/>
          </p:cNvSpPr>
          <p:nvPr>
            <p:ph type="sldNum" sz="quarter" idx="10"/>
          </p:nvPr>
        </p:nvSpPr>
        <p:spPr/>
        <p:txBody>
          <a:bodyPr/>
          <a:lstStyle/>
          <a:p>
            <a:fld id="{3191E6BE-5FAF-554D-A223-FB7AD6BFA11B}" type="slidenum">
              <a:rPr lang="en-US" smtClean="0"/>
              <a:t>17</a:t>
            </a:fld>
            <a:endParaRPr lang="en-US"/>
          </a:p>
        </p:txBody>
      </p:sp>
    </p:spTree>
    <p:extLst>
      <p:ext uri="{BB962C8B-B14F-4D97-AF65-F5344CB8AC3E}">
        <p14:creationId xmlns:p14="http://schemas.microsoft.com/office/powerpoint/2010/main" val="4098463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so I’m stuck looking for an alternative solution. </a:t>
            </a:r>
          </a:p>
          <a:p>
            <a:r>
              <a:rPr lang="en-US" dirty="0"/>
              <a:t>Technique called propensity score matching. Essentially take a bunch of predictors and use them to predict an outcome. Then use these predictions (so-called propensity scores for each person) and start matching people with the same propensities who did and didn’t experience events.</a:t>
            </a:r>
          </a:p>
        </p:txBody>
      </p:sp>
      <p:sp>
        <p:nvSpPr>
          <p:cNvPr id="4" name="Slide Number Placeholder 3"/>
          <p:cNvSpPr>
            <a:spLocks noGrp="1"/>
          </p:cNvSpPr>
          <p:nvPr>
            <p:ph type="sldNum" sz="quarter" idx="10"/>
          </p:nvPr>
        </p:nvSpPr>
        <p:spPr/>
        <p:txBody>
          <a:bodyPr/>
          <a:lstStyle/>
          <a:p>
            <a:fld id="{3191E6BE-5FAF-554D-A223-FB7AD6BFA11B}" type="slidenum">
              <a:rPr lang="en-US" smtClean="0"/>
              <a:t>18</a:t>
            </a:fld>
            <a:endParaRPr lang="en-US"/>
          </a:p>
        </p:txBody>
      </p:sp>
    </p:spTree>
    <p:extLst>
      <p:ext uri="{BB962C8B-B14F-4D97-AF65-F5344CB8AC3E}">
        <p14:creationId xmlns:p14="http://schemas.microsoft.com/office/powerpoint/2010/main" val="194196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not everyone may have a match. Propensity scores don’t tend to be equal across groups. People who can’t be matched are left out.</a:t>
            </a:r>
          </a:p>
        </p:txBody>
      </p:sp>
      <p:sp>
        <p:nvSpPr>
          <p:cNvPr id="4" name="Slide Number Placeholder 3"/>
          <p:cNvSpPr>
            <a:spLocks noGrp="1"/>
          </p:cNvSpPr>
          <p:nvPr>
            <p:ph type="sldNum" sz="quarter" idx="10"/>
          </p:nvPr>
        </p:nvSpPr>
        <p:spPr/>
        <p:txBody>
          <a:bodyPr/>
          <a:lstStyle/>
          <a:p>
            <a:fld id="{3191E6BE-5FAF-554D-A223-FB7AD6BFA11B}" type="slidenum">
              <a:rPr lang="en-US" smtClean="0"/>
              <a:t>23</a:t>
            </a:fld>
            <a:endParaRPr lang="en-US"/>
          </a:p>
        </p:txBody>
      </p:sp>
    </p:spTree>
    <p:extLst>
      <p:ext uri="{BB962C8B-B14F-4D97-AF65-F5344CB8AC3E}">
        <p14:creationId xmlns:p14="http://schemas.microsoft.com/office/powerpoint/2010/main" val="349715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Personality traits are stable but they also show change</a:t>
            </a:r>
          </a:p>
          <a:p>
            <a:r>
              <a:rPr lang="en-US" dirty="0"/>
              <a:t>That change varies in </a:t>
            </a:r>
          </a:p>
          <a:p>
            <a:r>
              <a:rPr lang="en-US" dirty="0"/>
              <a:t>	direction, with … </a:t>
            </a:r>
          </a:p>
          <a:p>
            <a:r>
              <a:rPr lang="en-US" dirty="0"/>
              <a:t>	magnitude, with …</a:t>
            </a:r>
          </a:p>
          <a:p>
            <a:r>
              <a:rPr lang="en-US" dirty="0"/>
              <a:t>	and time, with …</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2</a:t>
            </a:fld>
            <a:endParaRPr lang="en-US"/>
          </a:p>
        </p:txBody>
      </p:sp>
    </p:spTree>
    <p:extLst>
      <p:ext uri="{BB962C8B-B14F-4D97-AF65-F5344CB8AC3E}">
        <p14:creationId xmlns:p14="http://schemas.microsoft.com/office/powerpoint/2010/main" val="246410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used matching variables that fell in to 8 categories to match people who did or didn’t experience 12 life events. Matching </a:t>
            </a:r>
            <a:r>
              <a:rPr lang="en-US" dirty="0" err="1"/>
              <a:t>varibales</a:t>
            </a:r>
            <a:r>
              <a:rPr lang="en-US" dirty="0"/>
              <a:t> were collected between 1984 and 2005.</a:t>
            </a:r>
          </a:p>
          <a:p>
            <a:endParaRPr lang="en-US" dirty="0"/>
          </a:p>
          <a:p>
            <a:r>
              <a:rPr lang="en-US" dirty="0"/>
              <a:t>2005-2013: personality measured at 3 waves</a:t>
            </a:r>
          </a:p>
          <a:p>
            <a:r>
              <a:rPr lang="en-US" dirty="0"/>
              <a:t>2006-2015: life events measured each wave</a:t>
            </a:r>
          </a:p>
          <a:p>
            <a:endParaRPr lang="en-US" dirty="0"/>
          </a:p>
          <a:p>
            <a:r>
              <a:rPr lang="en-US" dirty="0"/>
              <a:t>People coded as 1 if they experience the event in that 10 year period, and 0 otherwise</a:t>
            </a:r>
          </a:p>
        </p:txBody>
      </p:sp>
      <p:sp>
        <p:nvSpPr>
          <p:cNvPr id="4" name="Slide Number Placeholder 3"/>
          <p:cNvSpPr>
            <a:spLocks noGrp="1"/>
          </p:cNvSpPr>
          <p:nvPr>
            <p:ph type="sldNum" sz="quarter" idx="10"/>
          </p:nvPr>
        </p:nvSpPr>
        <p:spPr/>
        <p:txBody>
          <a:bodyPr/>
          <a:lstStyle/>
          <a:p>
            <a:fld id="{3191E6BE-5FAF-554D-A223-FB7AD6BFA11B}" type="slidenum">
              <a:rPr lang="en-US" smtClean="0"/>
              <a:t>25</a:t>
            </a:fld>
            <a:endParaRPr lang="en-US"/>
          </a:p>
        </p:txBody>
      </p:sp>
    </p:spTree>
    <p:extLst>
      <p:ext uri="{BB962C8B-B14F-4D97-AF65-F5344CB8AC3E}">
        <p14:creationId xmlns:p14="http://schemas.microsoft.com/office/powerpoint/2010/main" val="1856078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53 life events</a:t>
            </a:r>
          </a:p>
          <a:p>
            <a:r>
              <a:rPr lang="en-US" dirty="0"/>
              <a:t>Give a </a:t>
            </a:r>
            <a:r>
              <a:rPr lang="en-US" dirty="0" err="1"/>
              <a:t>coupel</a:t>
            </a:r>
            <a:r>
              <a:rPr lang="en-US" dirty="0"/>
              <a:t> of examples</a:t>
            </a:r>
          </a:p>
        </p:txBody>
      </p:sp>
      <p:sp>
        <p:nvSpPr>
          <p:cNvPr id="4" name="Slide Number Placeholder 3"/>
          <p:cNvSpPr>
            <a:spLocks noGrp="1"/>
          </p:cNvSpPr>
          <p:nvPr>
            <p:ph type="sldNum" sz="quarter" idx="10"/>
          </p:nvPr>
        </p:nvSpPr>
        <p:spPr/>
        <p:txBody>
          <a:bodyPr/>
          <a:lstStyle/>
          <a:p>
            <a:fld id="{3191E6BE-5FAF-554D-A223-FB7AD6BFA11B}" type="slidenum">
              <a:rPr lang="en-US" smtClean="0"/>
              <a:t>26</a:t>
            </a:fld>
            <a:endParaRPr lang="en-US"/>
          </a:p>
        </p:txBody>
      </p:sp>
    </p:spTree>
    <p:extLst>
      <p:ext uri="{BB962C8B-B14F-4D97-AF65-F5344CB8AC3E}">
        <p14:creationId xmlns:p14="http://schemas.microsoft.com/office/powerpoint/2010/main" val="191177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used matching variables that fell in to 8 categories to match people who did or didn’t experience 12 life events. Matching </a:t>
            </a:r>
            <a:r>
              <a:rPr lang="en-US" dirty="0" err="1"/>
              <a:t>varibales</a:t>
            </a:r>
            <a:r>
              <a:rPr lang="en-US" dirty="0"/>
              <a:t> were collected between 1984 and 2005.</a:t>
            </a:r>
          </a:p>
          <a:p>
            <a:endParaRPr lang="en-US" dirty="0"/>
          </a:p>
          <a:p>
            <a:r>
              <a:rPr lang="en-US" dirty="0"/>
              <a:t>2005-2013: personality measured at 3 waves</a:t>
            </a:r>
          </a:p>
          <a:p>
            <a:r>
              <a:rPr lang="en-US" dirty="0"/>
              <a:t>2006-2015: life events measured each wave</a:t>
            </a:r>
          </a:p>
          <a:p>
            <a:endParaRPr lang="en-US" dirty="0"/>
          </a:p>
          <a:p>
            <a:r>
              <a:rPr lang="en-US" dirty="0"/>
              <a:t>People coded as 1 if they experience the event in that 10 year period, and 0 otherwise</a:t>
            </a:r>
          </a:p>
        </p:txBody>
      </p:sp>
      <p:sp>
        <p:nvSpPr>
          <p:cNvPr id="4" name="Slide Number Placeholder 3"/>
          <p:cNvSpPr>
            <a:spLocks noGrp="1"/>
          </p:cNvSpPr>
          <p:nvPr>
            <p:ph type="sldNum" sz="quarter" idx="10"/>
          </p:nvPr>
        </p:nvSpPr>
        <p:spPr/>
        <p:txBody>
          <a:bodyPr/>
          <a:lstStyle/>
          <a:p>
            <a:fld id="{3191E6BE-5FAF-554D-A223-FB7AD6BFA11B}" type="slidenum">
              <a:rPr lang="en-US" smtClean="0"/>
              <a:t>27</a:t>
            </a:fld>
            <a:endParaRPr lang="en-US"/>
          </a:p>
        </p:txBody>
      </p:sp>
    </p:spTree>
    <p:extLst>
      <p:ext uri="{BB962C8B-B14F-4D97-AF65-F5344CB8AC3E}">
        <p14:creationId xmlns:p14="http://schemas.microsoft.com/office/powerpoint/2010/main" val="3377181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5 were measured using the German translation of the BFI-S</a:t>
            </a:r>
          </a:p>
        </p:txBody>
      </p:sp>
      <p:sp>
        <p:nvSpPr>
          <p:cNvPr id="4" name="Slide Number Placeholder 3"/>
          <p:cNvSpPr>
            <a:spLocks noGrp="1"/>
          </p:cNvSpPr>
          <p:nvPr>
            <p:ph type="sldNum" sz="quarter" idx="10"/>
          </p:nvPr>
        </p:nvSpPr>
        <p:spPr/>
        <p:txBody>
          <a:bodyPr/>
          <a:lstStyle/>
          <a:p>
            <a:fld id="{3191E6BE-5FAF-554D-A223-FB7AD6BFA11B}" type="slidenum">
              <a:rPr lang="en-US" smtClean="0"/>
              <a:t>28</a:t>
            </a:fld>
            <a:endParaRPr lang="en-US"/>
          </a:p>
        </p:txBody>
      </p:sp>
    </p:spTree>
    <p:extLst>
      <p:ext uri="{BB962C8B-B14F-4D97-AF65-F5344CB8AC3E}">
        <p14:creationId xmlns:p14="http://schemas.microsoft.com/office/powerpoint/2010/main" val="3655844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used matching variables that fell in to 8 categories to match people who did or didn’t experience 12 life events. Matching </a:t>
            </a:r>
            <a:r>
              <a:rPr lang="en-US" dirty="0" err="1"/>
              <a:t>varibales</a:t>
            </a:r>
            <a:r>
              <a:rPr lang="en-US" dirty="0"/>
              <a:t> were collected between 1984 and 2005.</a:t>
            </a:r>
          </a:p>
          <a:p>
            <a:endParaRPr lang="en-US" dirty="0"/>
          </a:p>
          <a:p>
            <a:r>
              <a:rPr lang="en-US" dirty="0"/>
              <a:t>2005-2013: personality measured at 3 waves</a:t>
            </a:r>
          </a:p>
          <a:p>
            <a:r>
              <a:rPr lang="en-US" dirty="0"/>
              <a:t>2006-2015: life events measured each wave</a:t>
            </a:r>
          </a:p>
          <a:p>
            <a:endParaRPr lang="en-US" dirty="0"/>
          </a:p>
          <a:p>
            <a:r>
              <a:rPr lang="en-US" dirty="0"/>
              <a:t>People coded as 1 if they experience the event in that 10 year period, and 0 otherwise</a:t>
            </a:r>
          </a:p>
        </p:txBody>
      </p:sp>
      <p:sp>
        <p:nvSpPr>
          <p:cNvPr id="4" name="Slide Number Placeholder 3"/>
          <p:cNvSpPr>
            <a:spLocks noGrp="1"/>
          </p:cNvSpPr>
          <p:nvPr>
            <p:ph type="sldNum" sz="quarter" idx="10"/>
          </p:nvPr>
        </p:nvSpPr>
        <p:spPr/>
        <p:txBody>
          <a:bodyPr/>
          <a:lstStyle/>
          <a:p>
            <a:fld id="{3191E6BE-5FAF-554D-A223-FB7AD6BFA11B}" type="slidenum">
              <a:rPr lang="en-US" smtClean="0"/>
              <a:t>29</a:t>
            </a:fld>
            <a:endParaRPr lang="en-US"/>
          </a:p>
        </p:txBody>
      </p:sp>
    </p:spTree>
    <p:extLst>
      <p:ext uri="{BB962C8B-B14F-4D97-AF65-F5344CB8AC3E}">
        <p14:creationId xmlns:p14="http://schemas.microsoft.com/office/powerpoint/2010/main" val="311770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12 life events, which you see here. In this table, you’ll also see the distribution of age and gender in matched and unmatched samples as well as the size of the matched and unmatched samples.</a:t>
            </a:r>
          </a:p>
        </p:txBody>
      </p:sp>
      <p:sp>
        <p:nvSpPr>
          <p:cNvPr id="4" name="Slide Number Placeholder 3"/>
          <p:cNvSpPr>
            <a:spLocks noGrp="1"/>
          </p:cNvSpPr>
          <p:nvPr>
            <p:ph type="sldNum" sz="quarter" idx="10"/>
          </p:nvPr>
        </p:nvSpPr>
        <p:spPr/>
        <p:txBody>
          <a:bodyPr/>
          <a:lstStyle/>
          <a:p>
            <a:fld id="{3191E6BE-5FAF-554D-A223-FB7AD6BFA11B}" type="slidenum">
              <a:rPr lang="en-US" smtClean="0"/>
              <a:t>30</a:t>
            </a:fld>
            <a:endParaRPr lang="en-US"/>
          </a:p>
        </p:txBody>
      </p:sp>
    </p:spTree>
    <p:extLst>
      <p:ext uri="{BB962C8B-B14F-4D97-AF65-F5344CB8AC3E}">
        <p14:creationId xmlns:p14="http://schemas.microsoft.com/office/powerpoint/2010/main" val="74156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32</a:t>
            </a:fld>
            <a:endParaRPr lang="en-US"/>
          </a:p>
        </p:txBody>
      </p:sp>
    </p:spTree>
    <p:extLst>
      <p:ext uri="{BB962C8B-B14F-4D97-AF65-F5344CB8AC3E}">
        <p14:creationId xmlns:p14="http://schemas.microsoft.com/office/powerpoint/2010/main" val="2773769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33</a:t>
            </a:fld>
            <a:endParaRPr lang="en-US"/>
          </a:p>
        </p:txBody>
      </p:sp>
    </p:spTree>
    <p:extLst>
      <p:ext uri="{BB962C8B-B14F-4D97-AF65-F5344CB8AC3E}">
        <p14:creationId xmlns:p14="http://schemas.microsoft.com/office/powerpoint/2010/main" val="802754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39</a:t>
            </a:fld>
            <a:endParaRPr lang="en-US"/>
          </a:p>
        </p:txBody>
      </p:sp>
    </p:spTree>
    <p:extLst>
      <p:ext uri="{BB962C8B-B14F-4D97-AF65-F5344CB8AC3E}">
        <p14:creationId xmlns:p14="http://schemas.microsoft.com/office/powerpoint/2010/main" val="157133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43</a:t>
            </a:fld>
            <a:endParaRPr lang="en-US"/>
          </a:p>
        </p:txBody>
      </p:sp>
    </p:spTree>
    <p:extLst>
      <p:ext uri="{BB962C8B-B14F-4D97-AF65-F5344CB8AC3E}">
        <p14:creationId xmlns:p14="http://schemas.microsoft.com/office/powerpoint/2010/main" val="204075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effort to understand what leads to personality change, or what so-called socialization effects might lead to changes, with for example, work experiences being associated with changes in Conscientiousness in young adulthood</a:t>
            </a:r>
          </a:p>
          <a:p>
            <a:endParaRPr lang="en-US" dirty="0"/>
          </a:p>
          <a:p>
            <a:r>
              <a:rPr lang="en-US" dirty="0"/>
              <a:t>But there is also evidence that personality predicts life experiences. People select into experiences based on their personalities, with conscientiousness, for example, predicting work experiences. </a:t>
            </a:r>
          </a:p>
          <a:p>
            <a:endParaRPr lang="en-US" dirty="0"/>
          </a:p>
          <a:p>
            <a:r>
              <a:rPr lang="en-US" dirty="0"/>
              <a:t>Raises the question of the relationship between selection and socialization.</a:t>
            </a:r>
          </a:p>
        </p:txBody>
      </p:sp>
      <p:sp>
        <p:nvSpPr>
          <p:cNvPr id="4" name="Slide Number Placeholder 3"/>
          <p:cNvSpPr>
            <a:spLocks noGrp="1"/>
          </p:cNvSpPr>
          <p:nvPr>
            <p:ph type="sldNum" sz="quarter" idx="10"/>
          </p:nvPr>
        </p:nvSpPr>
        <p:spPr/>
        <p:txBody>
          <a:bodyPr/>
          <a:lstStyle/>
          <a:p>
            <a:fld id="{3191E6BE-5FAF-554D-A223-FB7AD6BFA11B}" type="slidenum">
              <a:rPr lang="en-US" smtClean="0"/>
              <a:t>3</a:t>
            </a:fld>
            <a:endParaRPr lang="en-US"/>
          </a:p>
        </p:txBody>
      </p:sp>
    </p:spTree>
    <p:extLst>
      <p:ext uri="{BB962C8B-B14F-4D97-AF65-F5344CB8AC3E}">
        <p14:creationId xmlns:p14="http://schemas.microsoft.com/office/powerpoint/2010/main" val="313162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plot of Markov chain from one multiply imputed </a:t>
            </a:r>
            <a:r>
              <a:rPr lang="en-US" dirty="0" err="1"/>
              <a:t>Bayseian</a:t>
            </a:r>
            <a:r>
              <a:rPr lang="en-US" dirty="0"/>
              <a:t> multilevel growth model. In this sample, the examined trait was Extraversion, and the life event was the a moving out of one's parents' home. This is a healthy Markov chain that exhibits both stationarity and well-mixing. The iterations represent only post-warmup samples.</a:t>
            </a:r>
          </a:p>
        </p:txBody>
      </p:sp>
      <p:sp>
        <p:nvSpPr>
          <p:cNvPr id="4" name="Slide Number Placeholder 3"/>
          <p:cNvSpPr>
            <a:spLocks noGrp="1"/>
          </p:cNvSpPr>
          <p:nvPr>
            <p:ph type="sldNum" sz="quarter" idx="10"/>
          </p:nvPr>
        </p:nvSpPr>
        <p:spPr/>
        <p:txBody>
          <a:bodyPr/>
          <a:lstStyle/>
          <a:p>
            <a:fld id="{3191E6BE-5FAF-554D-A223-FB7AD6BFA11B}" type="slidenum">
              <a:rPr lang="en-US" smtClean="0"/>
              <a:t>44</a:t>
            </a:fld>
            <a:endParaRPr lang="en-US"/>
          </a:p>
        </p:txBody>
      </p:sp>
    </p:spTree>
    <p:extLst>
      <p:ext uri="{BB962C8B-B14F-4D97-AF65-F5344CB8AC3E}">
        <p14:creationId xmlns:p14="http://schemas.microsoft.com/office/powerpoint/2010/main" val="1363110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cohen's</a:t>
            </a:r>
            <a:r>
              <a:rPr lang="en-US" dirty="0"/>
              <a:t> d looks wrong</a:t>
            </a:r>
          </a:p>
        </p:txBody>
      </p:sp>
      <p:sp>
        <p:nvSpPr>
          <p:cNvPr id="4" name="Slide Number Placeholder 3"/>
          <p:cNvSpPr>
            <a:spLocks noGrp="1"/>
          </p:cNvSpPr>
          <p:nvPr>
            <p:ph type="sldNum" sz="quarter" idx="10"/>
          </p:nvPr>
        </p:nvSpPr>
        <p:spPr/>
        <p:txBody>
          <a:bodyPr/>
          <a:lstStyle/>
          <a:p>
            <a:fld id="{3191E6BE-5FAF-554D-A223-FB7AD6BFA11B}" type="slidenum">
              <a:rPr lang="en-US" smtClean="0"/>
              <a:t>50</a:t>
            </a:fld>
            <a:endParaRPr lang="en-US"/>
          </a:p>
        </p:txBody>
      </p:sp>
    </p:spTree>
    <p:extLst>
      <p:ext uri="{BB962C8B-B14F-4D97-AF65-F5344CB8AC3E}">
        <p14:creationId xmlns:p14="http://schemas.microsoft.com/office/powerpoint/2010/main" val="2539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AND BE LIKE THIS IS COOL. IMMA LET THIS SINK IN</a:t>
            </a:r>
          </a:p>
        </p:txBody>
      </p:sp>
      <p:sp>
        <p:nvSpPr>
          <p:cNvPr id="4" name="Slide Number Placeholder 3"/>
          <p:cNvSpPr>
            <a:spLocks noGrp="1"/>
          </p:cNvSpPr>
          <p:nvPr>
            <p:ph type="sldNum" sz="quarter" idx="10"/>
          </p:nvPr>
        </p:nvSpPr>
        <p:spPr/>
        <p:txBody>
          <a:bodyPr/>
          <a:lstStyle/>
          <a:p>
            <a:fld id="{3191E6BE-5FAF-554D-A223-FB7AD6BFA11B}" type="slidenum">
              <a:rPr lang="en-US" smtClean="0"/>
              <a:t>62</a:t>
            </a:fld>
            <a:endParaRPr lang="en-US"/>
          </a:p>
        </p:txBody>
      </p:sp>
    </p:spTree>
    <p:extLst>
      <p:ext uri="{BB962C8B-B14F-4D97-AF65-F5344CB8AC3E}">
        <p14:creationId xmlns:p14="http://schemas.microsoft.com/office/powerpoint/2010/main" val="2647643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overcontrolling</a:t>
            </a:r>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66</a:t>
            </a:fld>
            <a:endParaRPr lang="en-US"/>
          </a:p>
        </p:txBody>
      </p:sp>
    </p:spTree>
    <p:extLst>
      <p:ext uri="{BB962C8B-B14F-4D97-AF65-F5344CB8AC3E}">
        <p14:creationId xmlns:p14="http://schemas.microsoft.com/office/powerpoint/2010/main" val="3492628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Overcontrolling</a:t>
            </a:r>
            <a:r>
              <a:rPr lang="en-US" dirty="0"/>
              <a:t> – these are some of the mechanisms through which conscientiousness </a:t>
            </a:r>
            <a:r>
              <a:rPr lang="en-US" dirty="0" err="1"/>
              <a:t>infliuences</a:t>
            </a:r>
            <a:r>
              <a:rPr lang="en-US" dirty="0"/>
              <a:t> health. SO what is </a:t>
            </a:r>
            <a:r>
              <a:rPr lang="en-US" dirty="0" err="1"/>
              <a:t>helath</a:t>
            </a:r>
            <a:r>
              <a:rPr lang="en-US" dirty="0"/>
              <a:t> when these are controlled for</a:t>
            </a:r>
          </a:p>
        </p:txBody>
      </p:sp>
      <p:sp>
        <p:nvSpPr>
          <p:cNvPr id="4" name="Slide Number Placeholder 3"/>
          <p:cNvSpPr>
            <a:spLocks noGrp="1"/>
          </p:cNvSpPr>
          <p:nvPr>
            <p:ph type="sldNum" sz="quarter" idx="10"/>
          </p:nvPr>
        </p:nvSpPr>
        <p:spPr/>
        <p:txBody>
          <a:bodyPr/>
          <a:lstStyle/>
          <a:p>
            <a:fld id="{3191E6BE-5FAF-554D-A223-FB7AD6BFA11B}" type="slidenum">
              <a:rPr lang="en-US" smtClean="0"/>
              <a:t>67</a:t>
            </a:fld>
            <a:endParaRPr lang="en-US"/>
          </a:p>
        </p:txBody>
      </p:sp>
    </p:spTree>
    <p:extLst>
      <p:ext uri="{BB962C8B-B14F-4D97-AF65-F5344CB8AC3E}">
        <p14:creationId xmlns:p14="http://schemas.microsoft.com/office/powerpoint/2010/main" val="904697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evidence that the point of change differs across people</a:t>
            </a:r>
          </a:p>
          <a:p>
            <a:endParaRPr lang="en-US" dirty="0"/>
          </a:p>
          <a:p>
            <a:r>
              <a:rPr lang="en-US" dirty="0"/>
              <a:t>So how do we identify tipping points?</a:t>
            </a:r>
          </a:p>
        </p:txBody>
      </p:sp>
      <p:sp>
        <p:nvSpPr>
          <p:cNvPr id="4" name="Slide Number Placeholder 3"/>
          <p:cNvSpPr>
            <a:spLocks noGrp="1"/>
          </p:cNvSpPr>
          <p:nvPr>
            <p:ph type="sldNum" sz="quarter" idx="10"/>
          </p:nvPr>
        </p:nvSpPr>
        <p:spPr/>
        <p:txBody>
          <a:bodyPr/>
          <a:lstStyle/>
          <a:p>
            <a:fld id="{3191E6BE-5FAF-554D-A223-FB7AD6BFA11B}" type="slidenum">
              <a:rPr lang="en-US" smtClean="0"/>
              <a:t>73</a:t>
            </a:fld>
            <a:endParaRPr lang="en-US"/>
          </a:p>
        </p:txBody>
      </p:sp>
    </p:spTree>
    <p:extLst>
      <p:ext uri="{BB962C8B-B14F-4D97-AF65-F5344CB8AC3E}">
        <p14:creationId xmlns:p14="http://schemas.microsoft.com/office/powerpoint/2010/main" val="2752181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evidence that the point of change differs across people</a:t>
            </a:r>
          </a:p>
          <a:p>
            <a:endParaRPr lang="en-US" dirty="0"/>
          </a:p>
          <a:p>
            <a:r>
              <a:rPr lang="en-US" dirty="0"/>
              <a:t>So how do we identify tipping points?</a:t>
            </a:r>
          </a:p>
        </p:txBody>
      </p:sp>
      <p:sp>
        <p:nvSpPr>
          <p:cNvPr id="4" name="Slide Number Placeholder 3"/>
          <p:cNvSpPr>
            <a:spLocks noGrp="1"/>
          </p:cNvSpPr>
          <p:nvPr>
            <p:ph type="sldNum" sz="quarter" idx="10"/>
          </p:nvPr>
        </p:nvSpPr>
        <p:spPr/>
        <p:txBody>
          <a:bodyPr/>
          <a:lstStyle/>
          <a:p>
            <a:fld id="{3191E6BE-5FAF-554D-A223-FB7AD6BFA11B}" type="slidenum">
              <a:rPr lang="en-US" smtClean="0"/>
              <a:t>74</a:t>
            </a:fld>
            <a:endParaRPr lang="en-US"/>
          </a:p>
        </p:txBody>
      </p:sp>
    </p:spTree>
    <p:extLst>
      <p:ext uri="{BB962C8B-B14F-4D97-AF65-F5344CB8AC3E}">
        <p14:creationId xmlns:p14="http://schemas.microsoft.com/office/powerpoint/2010/main" val="880071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75</a:t>
            </a:fld>
            <a:endParaRPr lang="en-US"/>
          </a:p>
        </p:txBody>
      </p:sp>
    </p:spTree>
    <p:extLst>
      <p:ext uri="{BB962C8B-B14F-4D97-AF65-F5344CB8AC3E}">
        <p14:creationId xmlns:p14="http://schemas.microsoft.com/office/powerpoint/2010/main" val="132133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79</a:t>
            </a:fld>
            <a:endParaRPr lang="en-US"/>
          </a:p>
        </p:txBody>
      </p:sp>
    </p:spTree>
    <p:extLst>
      <p:ext uri="{BB962C8B-B14F-4D97-AF65-F5344CB8AC3E}">
        <p14:creationId xmlns:p14="http://schemas.microsoft.com/office/powerpoint/2010/main" val="280658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this, let’s look at past research on socialization and selection</a:t>
            </a:r>
          </a:p>
        </p:txBody>
      </p:sp>
      <p:sp>
        <p:nvSpPr>
          <p:cNvPr id="4" name="Slide Number Placeholder 3"/>
          <p:cNvSpPr>
            <a:spLocks noGrp="1"/>
          </p:cNvSpPr>
          <p:nvPr>
            <p:ph type="sldNum" sz="quarter" idx="10"/>
          </p:nvPr>
        </p:nvSpPr>
        <p:spPr/>
        <p:txBody>
          <a:bodyPr/>
          <a:lstStyle/>
          <a:p>
            <a:fld id="{3191E6BE-5FAF-554D-A223-FB7AD6BFA11B}" type="slidenum">
              <a:rPr lang="en-US" smtClean="0"/>
              <a:t>4</a:t>
            </a:fld>
            <a:endParaRPr lang="en-US"/>
          </a:p>
        </p:txBody>
      </p:sp>
    </p:spTree>
    <p:extLst>
      <p:ext uri="{BB962C8B-B14F-4D97-AF65-F5344CB8AC3E}">
        <p14:creationId xmlns:p14="http://schemas.microsoft.com/office/powerpoint/2010/main" val="267966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seemingly resounding evidence for personality’s ability to predict experiences, there are two key limitations to previous work on the topic</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5</a:t>
            </a:fld>
            <a:endParaRPr lang="en-US"/>
          </a:p>
        </p:txBody>
      </p:sp>
    </p:spTree>
    <p:extLst>
      <p:ext uri="{BB962C8B-B14F-4D97-AF65-F5344CB8AC3E}">
        <p14:creationId xmlns:p14="http://schemas.microsoft.com/office/powerpoint/2010/main" val="205512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6</a:t>
            </a:fld>
            <a:endParaRPr lang="en-US"/>
          </a:p>
        </p:txBody>
      </p:sp>
    </p:spTree>
    <p:extLst>
      <p:ext uri="{BB962C8B-B14F-4D97-AF65-F5344CB8AC3E}">
        <p14:creationId xmlns:p14="http://schemas.microsoft.com/office/powerpoint/2010/main" val="147559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“true” selection effect is prospective</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7</a:t>
            </a:fld>
            <a:endParaRPr lang="en-US"/>
          </a:p>
        </p:txBody>
      </p:sp>
    </p:spTree>
    <p:extLst>
      <p:ext uri="{BB962C8B-B14F-4D97-AF65-F5344CB8AC3E}">
        <p14:creationId xmlns:p14="http://schemas.microsoft.com/office/powerpoint/2010/main" val="376059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although many study will control for “standard” demographic characteristics like age and gender, there is inattention to the other factors that might influence personality and explain its prediction of life events</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8</a:t>
            </a:fld>
            <a:endParaRPr lang="en-US"/>
          </a:p>
        </p:txBody>
      </p:sp>
    </p:spTree>
    <p:extLst>
      <p:ext uri="{BB962C8B-B14F-4D97-AF65-F5344CB8AC3E}">
        <p14:creationId xmlns:p14="http://schemas.microsoft.com/office/powerpoint/2010/main" val="52992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iterative</a:t>
            </a:r>
          </a:p>
          <a:p>
            <a:endParaRPr lang="en-US" dirty="0"/>
          </a:p>
          <a:p>
            <a:r>
              <a:rPr lang="en-US" dirty="0" err="1"/>
              <a:t>extraverion</a:t>
            </a:r>
            <a:r>
              <a:rPr lang="en-US" dirty="0"/>
              <a:t> + romantic </a:t>
            </a:r>
            <a:r>
              <a:rPr lang="en-US" dirty="0" err="1"/>
              <a:t>relationshiop</a:t>
            </a:r>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9</a:t>
            </a:fld>
            <a:endParaRPr lang="en-US"/>
          </a:p>
        </p:txBody>
      </p:sp>
    </p:spTree>
    <p:extLst>
      <p:ext uri="{BB962C8B-B14F-4D97-AF65-F5344CB8AC3E}">
        <p14:creationId xmlns:p14="http://schemas.microsoft.com/office/powerpoint/2010/main" val="362512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E98F-5893-C247-B91B-B6BFEAE8BE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35D0C3-49FA-7143-9EC7-D208679A1A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2BCFAA-B24E-6544-A9BE-5C6A1EFB13C6}"/>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F9210629-CD98-B241-824B-7DD37E211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BC52A-7446-3C46-87AB-219831C48E1D}"/>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11844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BD33-C7C8-D244-83C3-2235CC04E3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03D009-E9F6-F64D-A58B-0960556666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98C9E-F42D-3240-B5E4-F90559752301}"/>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1DF7AF16-3A67-7A4C-A36C-80BA73E0F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29196-4769-2547-9B26-F9192F552A6C}"/>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250194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EAE85-3935-924A-8404-E17AE4B2B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34588F-2830-AB4D-A261-E403F1CFD4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0D21B-87C0-204C-BFA6-65F4125DA02C}"/>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A5B48C21-8CE4-824F-B082-87C7E3E40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97475-BD28-2042-95AA-0B551AEA5FBD}"/>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89962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6291-9FFB-7848-BBB8-F81BF273D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D9426-177F-B747-868C-FC34B73FEF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91BC4-95B1-7746-B8F4-A95A2CA18633}"/>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149D8B87-0EEE-D248-AD92-79691233B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A1FD8-1211-F141-8723-FBABC6702C94}"/>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882055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3EFD-605B-7349-BE8C-02F952A975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316FCC-D665-4742-806D-8C46E89298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BF7EE9-1FDD-A540-8620-E0CEAFDCA813}"/>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0689A523-3943-F64F-B811-03AF119B4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738676-3E77-F242-8021-F4EB69B20D64}"/>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1570081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48820-C438-3048-902F-568E57666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96D12-A142-DB4A-8EA7-90BD3979BE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AD001E-445D-F240-AB10-318E303110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4F51C4-2401-B743-963B-5F3E7F05D076}"/>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6" name="Footer Placeholder 5">
            <a:extLst>
              <a:ext uri="{FF2B5EF4-FFF2-40B4-BE49-F238E27FC236}">
                <a16:creationId xmlns:a16="http://schemas.microsoft.com/office/drawing/2014/main" id="{977C0AE6-751C-6540-9C1F-592D3EC49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F5728-08E7-994D-B579-60E18FEBDF6F}"/>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295433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3C0F-74A7-ED4A-BB19-1F8D26350F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1592FC-9AEA-C644-B93B-6F51F1641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64652A-7EA5-CA4C-993D-2DFE02D5B5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9A630-E90F-2248-B56A-10AD5BB989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9BDFA9-E852-9740-8F12-088DABA860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05C216-0EC3-4949-B57C-D24CF7C97046}"/>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8" name="Footer Placeholder 7">
            <a:extLst>
              <a:ext uri="{FF2B5EF4-FFF2-40B4-BE49-F238E27FC236}">
                <a16:creationId xmlns:a16="http://schemas.microsoft.com/office/drawing/2014/main" id="{AB519BA5-1E03-4D40-9139-4F5E884FED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D0C316-513F-9D46-BFB1-3EC150A6D119}"/>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35669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4965-3B38-BA43-9C22-7CE0D324D3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05687-D672-1548-BD62-06633440F799}"/>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4" name="Footer Placeholder 3">
            <a:extLst>
              <a:ext uri="{FF2B5EF4-FFF2-40B4-BE49-F238E27FC236}">
                <a16:creationId xmlns:a16="http://schemas.microsoft.com/office/drawing/2014/main" id="{D658292A-ACD6-ED4A-A253-8AF42CF9E7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08CD4F-F27D-9C43-9C2B-4D2F5821A6EB}"/>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2957019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06EAB-ABD8-BC4C-BF85-36B994028BEB}"/>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3" name="Footer Placeholder 2">
            <a:extLst>
              <a:ext uri="{FF2B5EF4-FFF2-40B4-BE49-F238E27FC236}">
                <a16:creationId xmlns:a16="http://schemas.microsoft.com/office/drawing/2014/main" id="{EE6F923F-073C-404E-A279-DB0CD39B41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48609-F933-9F42-8C34-9634D8312A7A}"/>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197977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870B-08D3-AE45-A91A-945EFC4B6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CE4F80-31C7-CB4E-95B2-C65559C1BA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D7080F-083D-9747-9E0E-866FA581B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5AEFD4-41DF-4F44-87CC-4C9934326152}"/>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6" name="Footer Placeholder 5">
            <a:extLst>
              <a:ext uri="{FF2B5EF4-FFF2-40B4-BE49-F238E27FC236}">
                <a16:creationId xmlns:a16="http://schemas.microsoft.com/office/drawing/2014/main" id="{528B99B3-7A31-6A4A-9972-7D83679C5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951E5-6599-BE40-90F6-B747A27ABF40}"/>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428351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7F43-B9B5-BB48-B157-FEECBFFDD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B010D2-6F18-F64C-8E7A-1B8646F5A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29721E-F951-FC47-A837-49B55AEE0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C4B887-AA3B-DB42-B65B-7282A98CF0FA}"/>
              </a:ext>
            </a:extLst>
          </p:cNvPr>
          <p:cNvSpPr>
            <a:spLocks noGrp="1"/>
          </p:cNvSpPr>
          <p:nvPr>
            <p:ph type="dt" sz="half" idx="10"/>
          </p:nvPr>
        </p:nvSpPr>
        <p:spPr/>
        <p:txBody>
          <a:bodyPr/>
          <a:lstStyle/>
          <a:p>
            <a:fld id="{2A91D830-1D9F-2641-92F0-987DA8574BDC}" type="datetimeFigureOut">
              <a:rPr lang="en-US" smtClean="0"/>
              <a:t>4/18/23</a:t>
            </a:fld>
            <a:endParaRPr lang="en-US"/>
          </a:p>
        </p:txBody>
      </p:sp>
      <p:sp>
        <p:nvSpPr>
          <p:cNvPr id="6" name="Footer Placeholder 5">
            <a:extLst>
              <a:ext uri="{FF2B5EF4-FFF2-40B4-BE49-F238E27FC236}">
                <a16:creationId xmlns:a16="http://schemas.microsoft.com/office/drawing/2014/main" id="{1603AB3D-367A-B145-A6FB-751FED58FA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0BDB7-4DB2-8641-B314-7498B86E8CC9}"/>
              </a:ext>
            </a:extLst>
          </p:cNvPr>
          <p:cNvSpPr>
            <a:spLocks noGrp="1"/>
          </p:cNvSpPr>
          <p:nvPr>
            <p:ph type="sldNum" sz="quarter" idx="12"/>
          </p:nvPr>
        </p:nvSpPr>
        <p:spPr/>
        <p:txBody>
          <a:bodyPr/>
          <a:lstStyle/>
          <a:p>
            <a:fld id="{DC0C59B5-638B-234D-849F-FD369E2C3066}" type="slidenum">
              <a:rPr lang="en-US" smtClean="0"/>
              <a:t>‹#›</a:t>
            </a:fld>
            <a:endParaRPr lang="en-US"/>
          </a:p>
        </p:txBody>
      </p:sp>
    </p:spTree>
    <p:extLst>
      <p:ext uri="{BB962C8B-B14F-4D97-AF65-F5344CB8AC3E}">
        <p14:creationId xmlns:p14="http://schemas.microsoft.com/office/powerpoint/2010/main" val="2154511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FE6DC-F4C3-A84E-B59B-951C0C487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150755-A26D-A54C-A5BB-3943C3FDC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9E9C0-A871-3849-B6CF-91098057AC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1D830-1D9F-2641-92F0-987DA8574BDC}" type="datetimeFigureOut">
              <a:rPr lang="en-US" smtClean="0"/>
              <a:t>4/18/23</a:t>
            </a:fld>
            <a:endParaRPr lang="en-US"/>
          </a:p>
        </p:txBody>
      </p:sp>
      <p:sp>
        <p:nvSpPr>
          <p:cNvPr id="5" name="Footer Placeholder 4">
            <a:extLst>
              <a:ext uri="{FF2B5EF4-FFF2-40B4-BE49-F238E27FC236}">
                <a16:creationId xmlns:a16="http://schemas.microsoft.com/office/drawing/2014/main" id="{57EB4E81-D832-1C46-8BD4-44A172B5D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F7D91A-1361-D444-B77B-7B076C06E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C59B5-638B-234D-849F-FD369E2C3066}" type="slidenum">
              <a:rPr lang="en-US" smtClean="0"/>
              <a:t>‹#›</a:t>
            </a:fld>
            <a:endParaRPr lang="en-US"/>
          </a:p>
        </p:txBody>
      </p:sp>
    </p:spTree>
    <p:extLst>
      <p:ext uri="{BB962C8B-B14F-4D97-AF65-F5344CB8AC3E}">
        <p14:creationId xmlns:p14="http://schemas.microsoft.com/office/powerpoint/2010/main" val="4102257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EDC0-E359-0A4D-AFEC-2C780665DC0D}"/>
              </a:ext>
            </a:extLst>
          </p:cNvPr>
          <p:cNvSpPr>
            <a:spLocks noGrp="1"/>
          </p:cNvSpPr>
          <p:nvPr>
            <p:ph type="ctrTitle"/>
          </p:nvPr>
        </p:nvSpPr>
        <p:spPr>
          <a:xfrm>
            <a:off x="982133" y="1122363"/>
            <a:ext cx="10205156" cy="2387600"/>
          </a:xfrm>
        </p:spPr>
        <p:txBody>
          <a:bodyPr>
            <a:normAutofit fontScale="90000"/>
          </a:bodyPr>
          <a:lstStyle/>
          <a:p>
            <a:r>
              <a:rPr lang="en-US" b="1" dirty="0"/>
              <a:t>Selection or Socialization? </a:t>
            </a:r>
            <a:br>
              <a:rPr lang="en-US" b="1" dirty="0"/>
            </a:br>
            <a:r>
              <a:rPr lang="en-US" dirty="0"/>
              <a:t>A Propensity Score Matched Study of Personality and Life Events</a:t>
            </a:r>
          </a:p>
        </p:txBody>
      </p:sp>
      <p:sp>
        <p:nvSpPr>
          <p:cNvPr id="3" name="Subtitle 2">
            <a:extLst>
              <a:ext uri="{FF2B5EF4-FFF2-40B4-BE49-F238E27FC236}">
                <a16:creationId xmlns:a16="http://schemas.microsoft.com/office/drawing/2014/main" id="{3362BD8B-B531-7D48-9200-A4EC50953861}"/>
              </a:ext>
            </a:extLst>
          </p:cNvPr>
          <p:cNvSpPr>
            <a:spLocks noGrp="1"/>
          </p:cNvSpPr>
          <p:nvPr>
            <p:ph type="subTitle" idx="1"/>
          </p:nvPr>
        </p:nvSpPr>
        <p:spPr/>
        <p:txBody>
          <a:bodyPr/>
          <a:lstStyle/>
          <a:p>
            <a:r>
              <a:rPr lang="en-US" dirty="0"/>
              <a:t>Emorie D Beck</a:t>
            </a:r>
          </a:p>
          <a:p>
            <a:r>
              <a:rPr lang="en-US" dirty="0"/>
              <a:t>Washington University in St. Louis</a:t>
            </a:r>
          </a:p>
        </p:txBody>
      </p:sp>
      <p:sp>
        <p:nvSpPr>
          <p:cNvPr id="4" name="Rectangle 3">
            <a:extLst>
              <a:ext uri="{FF2B5EF4-FFF2-40B4-BE49-F238E27FC236}">
                <a16:creationId xmlns:a16="http://schemas.microsoft.com/office/drawing/2014/main" id="{79108466-CC16-D644-9AD9-ACAC8E2D5EEB}"/>
              </a:ext>
            </a:extLst>
          </p:cNvPr>
          <p:cNvSpPr/>
          <p:nvPr/>
        </p:nvSpPr>
        <p:spPr>
          <a:xfrm>
            <a:off x="0" y="6327058"/>
            <a:ext cx="12192000" cy="5309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1882438" algn="r"/>
              </a:tabLst>
            </a:pPr>
            <a:r>
              <a:rPr lang="en-US" b="1" dirty="0"/>
              <a:t>Preregistration: https://</a:t>
            </a:r>
            <a:r>
              <a:rPr lang="en-US" b="1" dirty="0" err="1"/>
              <a:t>osf.io</a:t>
            </a:r>
            <a:r>
              <a:rPr lang="en-US" b="1" dirty="0"/>
              <a:t>/</a:t>
            </a:r>
            <a:r>
              <a:rPr lang="en-US" b="1" dirty="0" err="1"/>
              <a:t>vdazq</a:t>
            </a:r>
            <a:r>
              <a:rPr lang="en-US" b="1" dirty="0"/>
              <a:t>/ 	Web App: </a:t>
            </a:r>
            <a:r>
              <a:rPr lang="en-US" b="1" dirty="0" err="1"/>
              <a:t>emoriebeck.shinyapps.io</a:t>
            </a:r>
            <a:r>
              <a:rPr lang="en-US" b="1" dirty="0"/>
              <a:t>/</a:t>
            </a:r>
            <a:r>
              <a:rPr lang="en-US" b="1" dirty="0" err="1"/>
              <a:t>life_events</a:t>
            </a:r>
            <a:endParaRPr lang="en-US" b="1" dirty="0"/>
          </a:p>
        </p:txBody>
      </p:sp>
      <p:pic>
        <p:nvPicPr>
          <p:cNvPr id="5" name="Picture 4">
            <a:extLst>
              <a:ext uri="{FF2B5EF4-FFF2-40B4-BE49-F238E27FC236}">
                <a16:creationId xmlns:a16="http://schemas.microsoft.com/office/drawing/2014/main" id="{2AE490B1-3B9A-3D4E-A1FE-FE0CEB78B697}"/>
              </a:ext>
            </a:extLst>
          </p:cNvPr>
          <p:cNvPicPr>
            <a:picLocks noChangeAspect="1"/>
          </p:cNvPicPr>
          <p:nvPr/>
        </p:nvPicPr>
        <p:blipFill>
          <a:blip r:embed="rId3"/>
          <a:stretch>
            <a:fillRect/>
          </a:stretch>
        </p:blipFill>
        <p:spPr>
          <a:xfrm>
            <a:off x="9761794" y="3952567"/>
            <a:ext cx="2093452" cy="2093452"/>
          </a:xfrm>
          <a:prstGeom prst="rect">
            <a:avLst/>
          </a:prstGeom>
        </p:spPr>
      </p:pic>
    </p:spTree>
    <p:extLst>
      <p:ext uri="{BB962C8B-B14F-4D97-AF65-F5344CB8AC3E}">
        <p14:creationId xmlns:p14="http://schemas.microsoft.com/office/powerpoint/2010/main" val="1750497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7" name="Rectangle 6">
            <a:extLst>
              <a:ext uri="{FF2B5EF4-FFF2-40B4-BE49-F238E27FC236}">
                <a16:creationId xmlns:a16="http://schemas.microsoft.com/office/drawing/2014/main" id="{A6DFD437-0C7F-4E4C-9859-BB20B9604624}"/>
              </a:ext>
            </a:extLst>
          </p:cNvPr>
          <p:cNvSpPr/>
          <p:nvPr/>
        </p:nvSpPr>
        <p:spPr>
          <a:xfrm>
            <a:off x="1439916" y="2614107"/>
            <a:ext cx="4143303" cy="397136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Inconsistent Results</a:t>
            </a:r>
          </a:p>
        </p:txBody>
      </p:sp>
      <p:sp>
        <p:nvSpPr>
          <p:cNvPr id="9" name="Rectangle 8">
            <a:extLst>
              <a:ext uri="{FF2B5EF4-FFF2-40B4-BE49-F238E27FC236}">
                <a16:creationId xmlns:a16="http://schemas.microsoft.com/office/drawing/2014/main" id="{F5B4F6E5-7C64-4C4E-BF63-A0AB9439EFFD}"/>
              </a:ext>
            </a:extLst>
          </p:cNvPr>
          <p:cNvSpPr/>
          <p:nvPr/>
        </p:nvSpPr>
        <p:spPr>
          <a:xfrm>
            <a:off x="6519916" y="2614107"/>
            <a:ext cx="4143303"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Inattention to Third Variables</a:t>
            </a:r>
          </a:p>
          <a:p>
            <a:pPr algn="ctr"/>
            <a:r>
              <a:rPr lang="en-US" sz="3600" b="1" dirty="0">
                <a:solidFill>
                  <a:schemeClr val="tx1"/>
                </a:solidFill>
              </a:rPr>
              <a:t>(Selection Bias)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Tree>
    <p:extLst>
      <p:ext uri="{BB962C8B-B14F-4D97-AF65-F5344CB8AC3E}">
        <p14:creationId xmlns:p14="http://schemas.microsoft.com/office/powerpoint/2010/main" val="200715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C7124-43D5-7A46-A7AB-CF9D6B506794}"/>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5" name="Rectangle 4">
            <a:extLst>
              <a:ext uri="{FF2B5EF4-FFF2-40B4-BE49-F238E27FC236}">
                <a16:creationId xmlns:a16="http://schemas.microsoft.com/office/drawing/2014/main" id="{D0939CEE-B81A-BE44-955A-AD49798A82E1}"/>
              </a:ext>
            </a:extLst>
          </p:cNvPr>
          <p:cNvSpPr/>
          <p:nvPr/>
        </p:nvSpPr>
        <p:spPr>
          <a:xfrm>
            <a:off x="1678628" y="2057653"/>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C05A25D7-7F83-5A4B-ADA3-3E87F53639BE}"/>
              </a:ext>
            </a:extLst>
          </p:cNvPr>
          <p:cNvSpPr/>
          <p:nvPr/>
        </p:nvSpPr>
        <p:spPr>
          <a:xfrm>
            <a:off x="3467967" y="2057654"/>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0893753F-A028-E04A-B4E9-EC10F400F7FA}"/>
              </a:ext>
            </a:extLst>
          </p:cNvPr>
          <p:cNvSpPr/>
          <p:nvPr/>
        </p:nvSpPr>
        <p:spPr>
          <a:xfrm>
            <a:off x="5284521" y="2057653"/>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5830D33F-F25D-FA40-B2BC-616550AF2E97}"/>
              </a:ext>
            </a:extLst>
          </p:cNvPr>
          <p:cNvSpPr/>
          <p:nvPr/>
        </p:nvSpPr>
        <p:spPr>
          <a:xfrm>
            <a:off x="7073860" y="2057654"/>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947AF1BF-B96A-384E-8AF1-39E6455D942E}"/>
              </a:ext>
            </a:extLst>
          </p:cNvPr>
          <p:cNvSpPr/>
          <p:nvPr/>
        </p:nvSpPr>
        <p:spPr>
          <a:xfrm>
            <a:off x="8890414" y="2057655"/>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26" name="Down Arrow 25">
            <a:extLst>
              <a:ext uri="{FF2B5EF4-FFF2-40B4-BE49-F238E27FC236}">
                <a16:creationId xmlns:a16="http://schemas.microsoft.com/office/drawing/2014/main" id="{39FAFBAF-BE78-004C-A1FD-2F336055C6DE}"/>
              </a:ext>
            </a:extLst>
          </p:cNvPr>
          <p:cNvSpPr/>
          <p:nvPr/>
        </p:nvSpPr>
        <p:spPr>
          <a:xfrm flipV="1">
            <a:off x="2251827"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7FD052B9-11E9-EB40-9BE4-3FB957D45989}"/>
              </a:ext>
            </a:extLst>
          </p:cNvPr>
          <p:cNvSpPr/>
          <p:nvPr/>
        </p:nvSpPr>
        <p:spPr>
          <a:xfrm flipV="1">
            <a:off x="4041092"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2FCD3E9C-1577-6C48-99AC-AB712C85DF14}"/>
              </a:ext>
            </a:extLst>
          </p:cNvPr>
          <p:cNvSpPr/>
          <p:nvPr/>
        </p:nvSpPr>
        <p:spPr>
          <a:xfrm flipV="1">
            <a:off x="5867909"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BF3510F2-C79B-964C-8F89-D5739500BC6B}"/>
              </a:ext>
            </a:extLst>
          </p:cNvPr>
          <p:cNvSpPr/>
          <p:nvPr/>
        </p:nvSpPr>
        <p:spPr>
          <a:xfrm flipV="1">
            <a:off x="7647059"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5E6C21AD-C570-1743-A3F1-951EA5F3A72E}"/>
              </a:ext>
            </a:extLst>
          </p:cNvPr>
          <p:cNvSpPr/>
          <p:nvPr/>
        </p:nvSpPr>
        <p:spPr>
          <a:xfrm flipV="1">
            <a:off x="9463613" y="2754410"/>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38C8CA4-2A5D-694C-AC24-CA112381D0CF}"/>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47" name="Rectangle 46">
            <a:extLst>
              <a:ext uri="{FF2B5EF4-FFF2-40B4-BE49-F238E27FC236}">
                <a16:creationId xmlns:a16="http://schemas.microsoft.com/office/drawing/2014/main" id="{5A37DF88-CA50-EF4A-8E23-2FEC267A82FD}"/>
              </a:ext>
            </a:extLst>
          </p:cNvPr>
          <p:cNvSpPr/>
          <p:nvPr/>
        </p:nvSpPr>
        <p:spPr>
          <a:xfrm>
            <a:off x="1678777"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 Move in with Partner (-)</a:t>
            </a:r>
          </a:p>
          <a:p>
            <a:pPr algn="ctr"/>
            <a:r>
              <a:rPr lang="en-US" sz="1000" b="1" dirty="0">
                <a:solidFill>
                  <a:schemeClr val="tx1"/>
                </a:solidFill>
              </a:rPr>
              <a:t>(Specht et al., 2011)</a:t>
            </a:r>
          </a:p>
        </p:txBody>
      </p:sp>
      <p:sp>
        <p:nvSpPr>
          <p:cNvPr id="48" name="Rectangle 47">
            <a:extLst>
              <a:ext uri="{FF2B5EF4-FFF2-40B4-BE49-F238E27FC236}">
                <a16:creationId xmlns:a16="http://schemas.microsoft.com/office/drawing/2014/main" id="{D9F18AC8-1490-7F49-ACD6-C28FF854A014}"/>
              </a:ext>
            </a:extLst>
          </p:cNvPr>
          <p:cNvSpPr/>
          <p:nvPr/>
        </p:nvSpPr>
        <p:spPr>
          <a:xfrm>
            <a:off x="1665095"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Romantic Relationships (+)</a:t>
            </a:r>
          </a:p>
          <a:p>
            <a:pPr algn="ctr"/>
            <a:r>
              <a:rPr lang="en-US" sz="1000" b="1" dirty="0">
                <a:solidFill>
                  <a:schemeClr val="tx1"/>
                </a:solidFill>
              </a:rPr>
              <a:t>(</a:t>
            </a:r>
            <a:r>
              <a:rPr lang="en-US" sz="1000" b="1" dirty="0" err="1">
                <a:solidFill>
                  <a:schemeClr val="tx1"/>
                </a:solidFill>
              </a:rPr>
              <a:t>Neyer</a:t>
            </a:r>
            <a:r>
              <a:rPr lang="en-US" sz="1000" b="1" dirty="0">
                <a:solidFill>
                  <a:schemeClr val="tx1"/>
                </a:solidFill>
              </a:rPr>
              <a:t> &amp; </a:t>
            </a:r>
            <a:r>
              <a:rPr lang="en-US" sz="1000" b="1" dirty="0" err="1">
                <a:solidFill>
                  <a:schemeClr val="tx1"/>
                </a:solidFill>
              </a:rPr>
              <a:t>Lehnart</a:t>
            </a:r>
            <a:r>
              <a:rPr lang="en-US" sz="1000" b="1" dirty="0">
                <a:solidFill>
                  <a:schemeClr val="tx1"/>
                </a:solidFill>
              </a:rPr>
              <a:t>, 2007)</a:t>
            </a:r>
          </a:p>
        </p:txBody>
      </p:sp>
      <p:sp>
        <p:nvSpPr>
          <p:cNvPr id="49" name="Rectangle 48">
            <a:extLst>
              <a:ext uri="{FF2B5EF4-FFF2-40B4-BE49-F238E27FC236}">
                <a16:creationId xmlns:a16="http://schemas.microsoft.com/office/drawing/2014/main" id="{D9A3F5E1-C93F-8F47-8352-990C05DAEA3E}"/>
              </a:ext>
            </a:extLst>
          </p:cNvPr>
          <p:cNvSpPr/>
          <p:nvPr/>
        </p:nvSpPr>
        <p:spPr>
          <a:xfrm>
            <a:off x="1665095"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Leave Parents’ Home (-)</a:t>
            </a:r>
          </a:p>
          <a:p>
            <a:pPr algn="ctr"/>
            <a:r>
              <a:rPr lang="en-US" sz="1000" b="1" dirty="0">
                <a:solidFill>
                  <a:schemeClr val="tx1"/>
                </a:solidFill>
              </a:rPr>
              <a:t>(Specht et al., 2011)</a:t>
            </a:r>
          </a:p>
        </p:txBody>
      </p:sp>
      <p:sp>
        <p:nvSpPr>
          <p:cNvPr id="50" name="Rectangle 49">
            <a:extLst>
              <a:ext uri="{FF2B5EF4-FFF2-40B4-BE49-F238E27FC236}">
                <a16:creationId xmlns:a16="http://schemas.microsoft.com/office/drawing/2014/main" id="{037CBC7D-8230-6948-B8EB-494CEF8D8BEF}"/>
              </a:ext>
            </a:extLst>
          </p:cNvPr>
          <p:cNvSpPr/>
          <p:nvPr/>
        </p:nvSpPr>
        <p:spPr>
          <a:xfrm>
            <a:off x="3481649"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Changing Majors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51" name="Rectangle 50">
            <a:extLst>
              <a:ext uri="{FF2B5EF4-FFF2-40B4-BE49-F238E27FC236}">
                <a16:creationId xmlns:a16="http://schemas.microsoft.com/office/drawing/2014/main" id="{3B58ED86-33D2-D245-84F1-74198060E8DF}"/>
              </a:ext>
            </a:extLst>
          </p:cNvPr>
          <p:cNvSpPr/>
          <p:nvPr/>
        </p:nvSpPr>
        <p:spPr>
          <a:xfrm>
            <a:off x="3467967"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Military Service (-)</a:t>
            </a:r>
          </a:p>
          <a:p>
            <a:pPr algn="ctr"/>
            <a:r>
              <a:rPr lang="en-US" sz="1000" b="1" dirty="0">
                <a:solidFill>
                  <a:schemeClr val="tx1"/>
                </a:solidFill>
              </a:rPr>
              <a:t>(Jackson et al., 2012)</a:t>
            </a:r>
          </a:p>
        </p:txBody>
      </p:sp>
      <p:sp>
        <p:nvSpPr>
          <p:cNvPr id="52" name="Rectangle 51">
            <a:extLst>
              <a:ext uri="{FF2B5EF4-FFF2-40B4-BE49-F238E27FC236}">
                <a16:creationId xmlns:a16="http://schemas.microsoft.com/office/drawing/2014/main" id="{F096AF42-D50C-9740-B7D9-E0901743732A}"/>
              </a:ext>
            </a:extLst>
          </p:cNvPr>
          <p:cNvSpPr/>
          <p:nvPr/>
        </p:nvSpPr>
        <p:spPr>
          <a:xfrm>
            <a:off x="3467967"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(Specht et al., 2011)</a:t>
            </a:r>
          </a:p>
        </p:txBody>
      </p:sp>
      <p:sp>
        <p:nvSpPr>
          <p:cNvPr id="53" name="Rectangle 52">
            <a:extLst>
              <a:ext uri="{FF2B5EF4-FFF2-40B4-BE49-F238E27FC236}">
                <a16:creationId xmlns:a16="http://schemas.microsoft.com/office/drawing/2014/main" id="{0BD7BAC7-A36F-E640-881A-18F9F12C8E3F}"/>
              </a:ext>
            </a:extLst>
          </p:cNvPr>
          <p:cNvSpPr/>
          <p:nvPr/>
        </p:nvSpPr>
        <p:spPr>
          <a:xfrm>
            <a:off x="5284521"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(Specht et al., 2011)</a:t>
            </a:r>
          </a:p>
        </p:txBody>
      </p:sp>
      <p:sp>
        <p:nvSpPr>
          <p:cNvPr id="54" name="Rectangle 53">
            <a:extLst>
              <a:ext uri="{FF2B5EF4-FFF2-40B4-BE49-F238E27FC236}">
                <a16:creationId xmlns:a16="http://schemas.microsoft.com/office/drawing/2014/main" id="{51A9E3A9-F08D-674B-8F44-9A62413717D0}"/>
              </a:ext>
            </a:extLst>
          </p:cNvPr>
          <p:cNvSpPr/>
          <p:nvPr/>
        </p:nvSpPr>
        <p:spPr>
          <a:xfrm>
            <a:off x="5270839"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Job (+)</a:t>
            </a:r>
          </a:p>
          <a:p>
            <a:pPr algn="ctr"/>
            <a:r>
              <a:rPr lang="en-US" sz="1000" b="1" dirty="0">
                <a:solidFill>
                  <a:schemeClr val="tx1"/>
                </a:solidFill>
              </a:rPr>
              <a:t>(George, </a:t>
            </a:r>
            <a:r>
              <a:rPr lang="en-US" sz="1000" b="1" dirty="0" err="1">
                <a:solidFill>
                  <a:schemeClr val="tx1"/>
                </a:solidFill>
              </a:rPr>
              <a:t>Helson</a:t>
            </a:r>
            <a:r>
              <a:rPr lang="en-US" sz="1000" b="1" dirty="0">
                <a:solidFill>
                  <a:schemeClr val="tx1"/>
                </a:solidFill>
              </a:rPr>
              <a:t>, &amp; John, 2011; </a:t>
            </a:r>
            <a:r>
              <a:rPr lang="en-US" sz="1000" b="1" dirty="0" err="1">
                <a:solidFill>
                  <a:schemeClr val="tx1"/>
                </a:solidFill>
              </a:rPr>
              <a:t>Lüdtke</a:t>
            </a:r>
            <a:r>
              <a:rPr lang="en-US" sz="1000" b="1" dirty="0">
                <a:solidFill>
                  <a:schemeClr val="tx1"/>
                </a:solidFill>
              </a:rPr>
              <a:t> et al., 2011; Specht et al., 2011)</a:t>
            </a:r>
          </a:p>
        </p:txBody>
      </p:sp>
      <p:sp>
        <p:nvSpPr>
          <p:cNvPr id="55" name="Rectangle 54">
            <a:extLst>
              <a:ext uri="{FF2B5EF4-FFF2-40B4-BE49-F238E27FC236}">
                <a16:creationId xmlns:a16="http://schemas.microsoft.com/office/drawing/2014/main" id="{C055A808-70DA-6649-8792-2E5B0CC7739C}"/>
              </a:ext>
            </a:extLst>
          </p:cNvPr>
          <p:cNvSpPr/>
          <p:nvPr/>
        </p:nvSpPr>
        <p:spPr>
          <a:xfrm>
            <a:off x="5270839"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Child Birth (-)</a:t>
            </a:r>
          </a:p>
          <a:p>
            <a:pPr algn="ctr"/>
            <a:r>
              <a:rPr lang="en-US" sz="1000" b="1" dirty="0">
                <a:solidFill>
                  <a:schemeClr val="tx1"/>
                </a:solidFill>
              </a:rPr>
              <a:t>(Specht et al, 2011)</a:t>
            </a:r>
          </a:p>
        </p:txBody>
      </p:sp>
      <p:sp>
        <p:nvSpPr>
          <p:cNvPr id="56" name="Rectangle 55">
            <a:extLst>
              <a:ext uri="{FF2B5EF4-FFF2-40B4-BE49-F238E27FC236}">
                <a16:creationId xmlns:a16="http://schemas.microsoft.com/office/drawing/2014/main" id="{C95663EF-376B-2444-983C-02CBBE297DDE}"/>
              </a:ext>
            </a:extLst>
          </p:cNvPr>
          <p:cNvSpPr/>
          <p:nvPr/>
        </p:nvSpPr>
        <p:spPr>
          <a:xfrm>
            <a:off x="7101224"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Psychotherapy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a:p>
            <a:pPr algn="ctr"/>
            <a:r>
              <a:rPr lang="en-US" sz="1000" b="1" dirty="0">
                <a:solidFill>
                  <a:schemeClr val="tx1"/>
                </a:solidFill>
              </a:rPr>
              <a:t>Roberts et al., 2017)</a:t>
            </a:r>
          </a:p>
        </p:txBody>
      </p:sp>
      <p:sp>
        <p:nvSpPr>
          <p:cNvPr id="57" name="Rectangle 56">
            <a:extLst>
              <a:ext uri="{FF2B5EF4-FFF2-40B4-BE49-F238E27FC236}">
                <a16:creationId xmlns:a16="http://schemas.microsoft.com/office/drawing/2014/main" id="{25197880-BA27-A047-A1EB-335704388603}"/>
              </a:ext>
            </a:extLst>
          </p:cNvPr>
          <p:cNvSpPr/>
          <p:nvPr/>
        </p:nvSpPr>
        <p:spPr>
          <a:xfrm>
            <a:off x="7087542"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chemeClr val="tx1"/>
                </a:solidFill>
              </a:rPr>
              <a:t>Romantic Relationships (-)</a:t>
            </a:r>
          </a:p>
          <a:p>
            <a:pPr lvl="0" algn="ctr"/>
            <a:r>
              <a:rPr lang="en-US" sz="1000" b="1" dirty="0">
                <a:solidFill>
                  <a:schemeClr val="tx1"/>
                </a:solidFill>
              </a:rPr>
              <a:t>(</a:t>
            </a:r>
            <a:r>
              <a:rPr lang="en-US" sz="1000" b="1" dirty="0" err="1">
                <a:solidFill>
                  <a:schemeClr val="tx1"/>
                </a:solidFill>
              </a:rPr>
              <a:t>Neyer</a:t>
            </a:r>
            <a:r>
              <a:rPr lang="en-US" sz="1000" b="1" dirty="0">
                <a:solidFill>
                  <a:schemeClr val="tx1"/>
                </a:solidFill>
              </a:rPr>
              <a:t> &amp; </a:t>
            </a:r>
            <a:r>
              <a:rPr lang="en-US" sz="1000" b="1" dirty="0" err="1">
                <a:solidFill>
                  <a:schemeClr val="tx1"/>
                </a:solidFill>
              </a:rPr>
              <a:t>Lehnart</a:t>
            </a:r>
            <a:r>
              <a:rPr lang="en-US" sz="1000" b="1" dirty="0">
                <a:solidFill>
                  <a:schemeClr val="tx1"/>
                </a:solidFill>
              </a:rPr>
              <a:t>, 2007)</a:t>
            </a:r>
          </a:p>
        </p:txBody>
      </p:sp>
      <p:sp>
        <p:nvSpPr>
          <p:cNvPr id="58" name="Rectangle 57">
            <a:extLst>
              <a:ext uri="{FF2B5EF4-FFF2-40B4-BE49-F238E27FC236}">
                <a16:creationId xmlns:a16="http://schemas.microsoft.com/office/drawing/2014/main" id="{71C80C45-1F7A-054F-968F-A87EA76AD5BA}"/>
              </a:ext>
            </a:extLst>
          </p:cNvPr>
          <p:cNvSpPr/>
          <p:nvPr/>
        </p:nvSpPr>
        <p:spPr>
          <a:xfrm>
            <a:off x="7087542"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First Job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59" name="Rectangle 58">
            <a:extLst>
              <a:ext uri="{FF2B5EF4-FFF2-40B4-BE49-F238E27FC236}">
                <a16:creationId xmlns:a16="http://schemas.microsoft.com/office/drawing/2014/main" id="{405299A5-F9A6-E34C-A7DB-F9799ACCD9EC}"/>
              </a:ext>
            </a:extLst>
          </p:cNvPr>
          <p:cNvSpPr/>
          <p:nvPr/>
        </p:nvSpPr>
        <p:spPr>
          <a:xfrm>
            <a:off x="8890487"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a:t>
            </a:r>
            <a:r>
              <a:rPr lang="en-US" sz="1000" b="1" dirty="0" err="1">
                <a:solidFill>
                  <a:schemeClr val="tx1"/>
                </a:solidFill>
              </a:rPr>
              <a:t>Schwaba</a:t>
            </a:r>
            <a:r>
              <a:rPr lang="en-US" sz="1000" b="1" dirty="0">
                <a:solidFill>
                  <a:schemeClr val="tx1"/>
                </a:solidFill>
              </a:rPr>
              <a:t> &amp; </a:t>
            </a:r>
            <a:r>
              <a:rPr lang="en-US" sz="1000" b="1" dirty="0" err="1">
                <a:solidFill>
                  <a:schemeClr val="tx1"/>
                </a:solidFill>
              </a:rPr>
              <a:t>Bleidorn</a:t>
            </a:r>
            <a:r>
              <a:rPr lang="en-US" sz="1000" b="1" dirty="0">
                <a:solidFill>
                  <a:schemeClr val="tx1"/>
                </a:solidFill>
              </a:rPr>
              <a:t>, 2017)</a:t>
            </a:r>
          </a:p>
        </p:txBody>
      </p:sp>
      <p:sp>
        <p:nvSpPr>
          <p:cNvPr id="60" name="Rectangle 59">
            <a:extLst>
              <a:ext uri="{FF2B5EF4-FFF2-40B4-BE49-F238E27FC236}">
                <a16:creationId xmlns:a16="http://schemas.microsoft.com/office/drawing/2014/main" id="{5818AC90-0A2A-8740-BE8F-519CAE1AFC00}"/>
              </a:ext>
            </a:extLst>
          </p:cNvPr>
          <p:cNvSpPr/>
          <p:nvPr/>
        </p:nvSpPr>
        <p:spPr>
          <a:xfrm>
            <a:off x="8876805"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a:t>
            </a:r>
          </a:p>
          <a:p>
            <a:pPr algn="ctr"/>
            <a:r>
              <a:rPr lang="en-US" sz="1000" b="1" dirty="0">
                <a:solidFill>
                  <a:schemeClr val="tx1"/>
                </a:solidFill>
              </a:rPr>
              <a:t>(Specht et al., 2011)</a:t>
            </a:r>
          </a:p>
        </p:txBody>
      </p:sp>
      <p:sp>
        <p:nvSpPr>
          <p:cNvPr id="61" name="Rectangle 60">
            <a:extLst>
              <a:ext uri="{FF2B5EF4-FFF2-40B4-BE49-F238E27FC236}">
                <a16:creationId xmlns:a16="http://schemas.microsoft.com/office/drawing/2014/main" id="{9F434311-0D64-E04A-9A3F-26895CA12A56}"/>
              </a:ext>
            </a:extLst>
          </p:cNvPr>
          <p:cNvSpPr/>
          <p:nvPr/>
        </p:nvSpPr>
        <p:spPr>
          <a:xfrm>
            <a:off x="8876805"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Child Birth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Tree>
    <p:extLst>
      <p:ext uri="{BB962C8B-B14F-4D97-AF65-F5344CB8AC3E}">
        <p14:creationId xmlns:p14="http://schemas.microsoft.com/office/powerpoint/2010/main" val="413156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C7124-43D5-7A46-A7AB-CF9D6B506794}"/>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5" name="Rectangle 4">
            <a:extLst>
              <a:ext uri="{FF2B5EF4-FFF2-40B4-BE49-F238E27FC236}">
                <a16:creationId xmlns:a16="http://schemas.microsoft.com/office/drawing/2014/main" id="{D0939CEE-B81A-BE44-955A-AD49798A82E1}"/>
              </a:ext>
            </a:extLst>
          </p:cNvPr>
          <p:cNvSpPr/>
          <p:nvPr/>
        </p:nvSpPr>
        <p:spPr>
          <a:xfrm>
            <a:off x="1678628" y="2057653"/>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C05A25D7-7F83-5A4B-ADA3-3E87F53639BE}"/>
              </a:ext>
            </a:extLst>
          </p:cNvPr>
          <p:cNvSpPr/>
          <p:nvPr/>
        </p:nvSpPr>
        <p:spPr>
          <a:xfrm>
            <a:off x="3467967" y="2057654"/>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0893753F-A028-E04A-B4E9-EC10F400F7FA}"/>
              </a:ext>
            </a:extLst>
          </p:cNvPr>
          <p:cNvSpPr/>
          <p:nvPr/>
        </p:nvSpPr>
        <p:spPr>
          <a:xfrm>
            <a:off x="5284521" y="2057653"/>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5830D33F-F25D-FA40-B2BC-616550AF2E97}"/>
              </a:ext>
            </a:extLst>
          </p:cNvPr>
          <p:cNvSpPr/>
          <p:nvPr/>
        </p:nvSpPr>
        <p:spPr>
          <a:xfrm>
            <a:off x="7073860" y="2057654"/>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947AF1BF-B96A-384E-8AF1-39E6455D942E}"/>
              </a:ext>
            </a:extLst>
          </p:cNvPr>
          <p:cNvSpPr/>
          <p:nvPr/>
        </p:nvSpPr>
        <p:spPr>
          <a:xfrm>
            <a:off x="8890414" y="2057655"/>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26" name="Down Arrow 25">
            <a:extLst>
              <a:ext uri="{FF2B5EF4-FFF2-40B4-BE49-F238E27FC236}">
                <a16:creationId xmlns:a16="http://schemas.microsoft.com/office/drawing/2014/main" id="{39FAFBAF-BE78-004C-A1FD-2F336055C6DE}"/>
              </a:ext>
            </a:extLst>
          </p:cNvPr>
          <p:cNvSpPr/>
          <p:nvPr/>
        </p:nvSpPr>
        <p:spPr>
          <a:xfrm flipV="1">
            <a:off x="2251827"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7FD052B9-11E9-EB40-9BE4-3FB957D45989}"/>
              </a:ext>
            </a:extLst>
          </p:cNvPr>
          <p:cNvSpPr/>
          <p:nvPr/>
        </p:nvSpPr>
        <p:spPr>
          <a:xfrm flipV="1">
            <a:off x="4041092"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2FCD3E9C-1577-6C48-99AC-AB712C85DF14}"/>
              </a:ext>
            </a:extLst>
          </p:cNvPr>
          <p:cNvSpPr/>
          <p:nvPr/>
        </p:nvSpPr>
        <p:spPr>
          <a:xfrm flipV="1">
            <a:off x="5867909"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BF3510F2-C79B-964C-8F89-D5739500BC6B}"/>
              </a:ext>
            </a:extLst>
          </p:cNvPr>
          <p:cNvSpPr/>
          <p:nvPr/>
        </p:nvSpPr>
        <p:spPr>
          <a:xfrm flipV="1">
            <a:off x="7647059" y="2760504"/>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5E6C21AD-C570-1743-A3F1-951EA5F3A72E}"/>
              </a:ext>
            </a:extLst>
          </p:cNvPr>
          <p:cNvSpPr/>
          <p:nvPr/>
        </p:nvSpPr>
        <p:spPr>
          <a:xfrm flipV="1">
            <a:off x="9463613" y="2754410"/>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38C8CA4-2A5D-694C-AC24-CA112381D0CF}"/>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47" name="Rectangle 46">
            <a:extLst>
              <a:ext uri="{FF2B5EF4-FFF2-40B4-BE49-F238E27FC236}">
                <a16:creationId xmlns:a16="http://schemas.microsoft.com/office/drawing/2014/main" id="{5A37DF88-CA50-EF4A-8E23-2FEC267A82FD}"/>
              </a:ext>
            </a:extLst>
          </p:cNvPr>
          <p:cNvSpPr/>
          <p:nvPr/>
        </p:nvSpPr>
        <p:spPr>
          <a:xfrm>
            <a:off x="1678777"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 Move in with Partner (-)</a:t>
            </a:r>
          </a:p>
          <a:p>
            <a:pPr algn="ctr"/>
            <a:r>
              <a:rPr lang="en-US" sz="1000" b="1" dirty="0">
                <a:solidFill>
                  <a:schemeClr val="tx1"/>
                </a:solidFill>
              </a:rPr>
              <a:t>(Specht et al., 2011)</a:t>
            </a:r>
          </a:p>
        </p:txBody>
      </p:sp>
      <p:sp>
        <p:nvSpPr>
          <p:cNvPr id="48" name="Rectangle 47">
            <a:extLst>
              <a:ext uri="{FF2B5EF4-FFF2-40B4-BE49-F238E27FC236}">
                <a16:creationId xmlns:a16="http://schemas.microsoft.com/office/drawing/2014/main" id="{D9F18AC8-1490-7F49-ACD6-C28FF854A014}"/>
              </a:ext>
            </a:extLst>
          </p:cNvPr>
          <p:cNvSpPr/>
          <p:nvPr/>
        </p:nvSpPr>
        <p:spPr>
          <a:xfrm>
            <a:off x="1665095" y="5775721"/>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Romantic Relationships (+)</a:t>
            </a:r>
          </a:p>
          <a:p>
            <a:pPr algn="ctr"/>
            <a:r>
              <a:rPr lang="en-US" sz="1000" b="1" dirty="0">
                <a:solidFill>
                  <a:srgbClr val="FFFFFF"/>
                </a:solidFill>
              </a:rPr>
              <a:t>(</a:t>
            </a:r>
            <a:r>
              <a:rPr lang="en-US" sz="1000" b="1" dirty="0" err="1">
                <a:solidFill>
                  <a:srgbClr val="FFFFFF"/>
                </a:solidFill>
              </a:rPr>
              <a:t>Neyer</a:t>
            </a:r>
            <a:r>
              <a:rPr lang="en-US" sz="1000" b="1" dirty="0">
                <a:solidFill>
                  <a:srgbClr val="FFFFFF"/>
                </a:solidFill>
              </a:rPr>
              <a:t> &amp; </a:t>
            </a:r>
            <a:r>
              <a:rPr lang="en-US" sz="1000" b="1" dirty="0" err="1">
                <a:solidFill>
                  <a:srgbClr val="FFFFFF"/>
                </a:solidFill>
              </a:rPr>
              <a:t>Lehnart</a:t>
            </a:r>
            <a:r>
              <a:rPr lang="en-US" sz="1000" b="1" dirty="0">
                <a:solidFill>
                  <a:srgbClr val="FFFFFF"/>
                </a:solidFill>
              </a:rPr>
              <a:t>, 2007)</a:t>
            </a:r>
          </a:p>
        </p:txBody>
      </p:sp>
      <p:sp>
        <p:nvSpPr>
          <p:cNvPr id="49" name="Rectangle 48">
            <a:extLst>
              <a:ext uri="{FF2B5EF4-FFF2-40B4-BE49-F238E27FC236}">
                <a16:creationId xmlns:a16="http://schemas.microsoft.com/office/drawing/2014/main" id="{D9A3F5E1-C93F-8F47-8352-990C05DAEA3E}"/>
              </a:ext>
            </a:extLst>
          </p:cNvPr>
          <p:cNvSpPr/>
          <p:nvPr/>
        </p:nvSpPr>
        <p:spPr>
          <a:xfrm>
            <a:off x="1665095" y="4545974"/>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Leave Parents’ Home (-)</a:t>
            </a:r>
          </a:p>
          <a:p>
            <a:pPr algn="ctr"/>
            <a:r>
              <a:rPr lang="en-US" sz="1000" b="1" dirty="0">
                <a:solidFill>
                  <a:srgbClr val="FFFFFF"/>
                </a:solidFill>
              </a:rPr>
              <a:t>(Specht et al., 2011)</a:t>
            </a:r>
          </a:p>
        </p:txBody>
      </p:sp>
      <p:sp>
        <p:nvSpPr>
          <p:cNvPr id="50" name="Rectangle 49">
            <a:extLst>
              <a:ext uri="{FF2B5EF4-FFF2-40B4-BE49-F238E27FC236}">
                <a16:creationId xmlns:a16="http://schemas.microsoft.com/office/drawing/2014/main" id="{037CBC7D-8230-6948-B8EB-494CEF8D8BEF}"/>
              </a:ext>
            </a:extLst>
          </p:cNvPr>
          <p:cNvSpPr/>
          <p:nvPr/>
        </p:nvSpPr>
        <p:spPr>
          <a:xfrm>
            <a:off x="3481649"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Changing Majors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51" name="Rectangle 50">
            <a:extLst>
              <a:ext uri="{FF2B5EF4-FFF2-40B4-BE49-F238E27FC236}">
                <a16:creationId xmlns:a16="http://schemas.microsoft.com/office/drawing/2014/main" id="{3B58ED86-33D2-D245-84F1-74198060E8DF}"/>
              </a:ext>
            </a:extLst>
          </p:cNvPr>
          <p:cNvSpPr/>
          <p:nvPr/>
        </p:nvSpPr>
        <p:spPr>
          <a:xfrm>
            <a:off x="3467967"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Military Service (-)</a:t>
            </a:r>
          </a:p>
          <a:p>
            <a:pPr algn="ctr"/>
            <a:r>
              <a:rPr lang="en-US" sz="1000" b="1" dirty="0">
                <a:solidFill>
                  <a:schemeClr val="tx1"/>
                </a:solidFill>
              </a:rPr>
              <a:t>(Jackson et al., 2012)</a:t>
            </a:r>
          </a:p>
        </p:txBody>
      </p:sp>
      <p:sp>
        <p:nvSpPr>
          <p:cNvPr id="52" name="Rectangle 51">
            <a:extLst>
              <a:ext uri="{FF2B5EF4-FFF2-40B4-BE49-F238E27FC236}">
                <a16:creationId xmlns:a16="http://schemas.microsoft.com/office/drawing/2014/main" id="{F096AF42-D50C-9740-B7D9-E0901743732A}"/>
              </a:ext>
            </a:extLst>
          </p:cNvPr>
          <p:cNvSpPr/>
          <p:nvPr/>
        </p:nvSpPr>
        <p:spPr>
          <a:xfrm>
            <a:off x="3467967" y="4545974"/>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(Specht et al., 2011)</a:t>
            </a:r>
          </a:p>
        </p:txBody>
      </p:sp>
      <p:sp>
        <p:nvSpPr>
          <p:cNvPr id="53" name="Rectangle 52">
            <a:extLst>
              <a:ext uri="{FF2B5EF4-FFF2-40B4-BE49-F238E27FC236}">
                <a16:creationId xmlns:a16="http://schemas.microsoft.com/office/drawing/2014/main" id="{0BD7BAC7-A36F-E640-881A-18F9F12C8E3F}"/>
              </a:ext>
            </a:extLst>
          </p:cNvPr>
          <p:cNvSpPr/>
          <p:nvPr/>
        </p:nvSpPr>
        <p:spPr>
          <a:xfrm>
            <a:off x="5284521" y="3316227"/>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Retirement (-)</a:t>
            </a:r>
          </a:p>
          <a:p>
            <a:pPr algn="ctr"/>
            <a:r>
              <a:rPr lang="en-US" sz="1000" b="1" dirty="0">
                <a:solidFill>
                  <a:srgbClr val="FFFFFF"/>
                </a:solidFill>
              </a:rPr>
              <a:t>(Specht et al., 2011)</a:t>
            </a:r>
          </a:p>
        </p:txBody>
      </p:sp>
      <p:sp>
        <p:nvSpPr>
          <p:cNvPr id="54" name="Rectangle 53">
            <a:extLst>
              <a:ext uri="{FF2B5EF4-FFF2-40B4-BE49-F238E27FC236}">
                <a16:creationId xmlns:a16="http://schemas.microsoft.com/office/drawing/2014/main" id="{51A9E3A9-F08D-674B-8F44-9A62413717D0}"/>
              </a:ext>
            </a:extLst>
          </p:cNvPr>
          <p:cNvSpPr/>
          <p:nvPr/>
        </p:nvSpPr>
        <p:spPr>
          <a:xfrm>
            <a:off x="5270839" y="5775721"/>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First Job (+)</a:t>
            </a:r>
          </a:p>
          <a:p>
            <a:pPr algn="ctr"/>
            <a:r>
              <a:rPr lang="en-US" sz="1000" b="1" dirty="0">
                <a:solidFill>
                  <a:srgbClr val="FFFFFF"/>
                </a:solidFill>
              </a:rPr>
              <a:t>(George, </a:t>
            </a:r>
            <a:r>
              <a:rPr lang="en-US" sz="1000" b="1" dirty="0" err="1">
                <a:solidFill>
                  <a:srgbClr val="FFFFFF"/>
                </a:solidFill>
              </a:rPr>
              <a:t>Helson</a:t>
            </a:r>
            <a:r>
              <a:rPr lang="en-US" sz="1000" b="1" dirty="0">
                <a:solidFill>
                  <a:srgbClr val="FFFFFF"/>
                </a:solidFill>
              </a:rPr>
              <a:t>, &amp; John, 2011; </a:t>
            </a:r>
            <a:r>
              <a:rPr lang="en-US" sz="1000" b="1" dirty="0" err="1">
                <a:solidFill>
                  <a:srgbClr val="FFFFFF"/>
                </a:solidFill>
              </a:rPr>
              <a:t>Lüdtke</a:t>
            </a:r>
            <a:r>
              <a:rPr lang="en-US" sz="1000" b="1" dirty="0">
                <a:solidFill>
                  <a:srgbClr val="FFFFFF"/>
                </a:solidFill>
              </a:rPr>
              <a:t> et al., 2011; Specht et al., 2011)</a:t>
            </a:r>
          </a:p>
        </p:txBody>
      </p:sp>
      <p:sp>
        <p:nvSpPr>
          <p:cNvPr id="55" name="Rectangle 54">
            <a:extLst>
              <a:ext uri="{FF2B5EF4-FFF2-40B4-BE49-F238E27FC236}">
                <a16:creationId xmlns:a16="http://schemas.microsoft.com/office/drawing/2014/main" id="{C055A808-70DA-6649-8792-2E5B0CC7739C}"/>
              </a:ext>
            </a:extLst>
          </p:cNvPr>
          <p:cNvSpPr/>
          <p:nvPr/>
        </p:nvSpPr>
        <p:spPr>
          <a:xfrm>
            <a:off x="5270839" y="4545974"/>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Child Birth (-)</a:t>
            </a:r>
          </a:p>
          <a:p>
            <a:pPr algn="ctr"/>
            <a:r>
              <a:rPr lang="en-US" sz="1000" b="1" dirty="0">
                <a:solidFill>
                  <a:srgbClr val="FFFFFF"/>
                </a:solidFill>
              </a:rPr>
              <a:t>(Specht et al, 2011)</a:t>
            </a:r>
          </a:p>
        </p:txBody>
      </p:sp>
      <p:sp>
        <p:nvSpPr>
          <p:cNvPr id="56" name="Rectangle 55">
            <a:extLst>
              <a:ext uri="{FF2B5EF4-FFF2-40B4-BE49-F238E27FC236}">
                <a16:creationId xmlns:a16="http://schemas.microsoft.com/office/drawing/2014/main" id="{C95663EF-376B-2444-983C-02CBBE297DDE}"/>
              </a:ext>
            </a:extLst>
          </p:cNvPr>
          <p:cNvSpPr/>
          <p:nvPr/>
        </p:nvSpPr>
        <p:spPr>
          <a:xfrm>
            <a:off x="7101224" y="3316227"/>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Psychotherapy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a:p>
            <a:pPr algn="ctr"/>
            <a:r>
              <a:rPr lang="en-US" sz="1000" b="1" dirty="0">
                <a:solidFill>
                  <a:schemeClr val="tx1"/>
                </a:solidFill>
              </a:rPr>
              <a:t>Roberts et al., 2017)</a:t>
            </a:r>
          </a:p>
        </p:txBody>
      </p:sp>
      <p:sp>
        <p:nvSpPr>
          <p:cNvPr id="57" name="Rectangle 56">
            <a:extLst>
              <a:ext uri="{FF2B5EF4-FFF2-40B4-BE49-F238E27FC236}">
                <a16:creationId xmlns:a16="http://schemas.microsoft.com/office/drawing/2014/main" id="{25197880-BA27-A047-A1EB-335704388603}"/>
              </a:ext>
            </a:extLst>
          </p:cNvPr>
          <p:cNvSpPr/>
          <p:nvPr/>
        </p:nvSpPr>
        <p:spPr>
          <a:xfrm>
            <a:off x="7087542" y="5775721"/>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rgbClr val="FFFFFF"/>
                </a:solidFill>
              </a:rPr>
              <a:t>Romantic Relationships (-)</a:t>
            </a:r>
          </a:p>
          <a:p>
            <a:pPr lvl="0" algn="ctr"/>
            <a:r>
              <a:rPr lang="en-US" sz="1000" b="1" dirty="0">
                <a:solidFill>
                  <a:srgbClr val="FFFFFF"/>
                </a:solidFill>
              </a:rPr>
              <a:t>(</a:t>
            </a:r>
            <a:r>
              <a:rPr lang="en-US" sz="1000" b="1" dirty="0" err="1">
                <a:solidFill>
                  <a:srgbClr val="FFFFFF"/>
                </a:solidFill>
              </a:rPr>
              <a:t>Neyer</a:t>
            </a:r>
            <a:r>
              <a:rPr lang="en-US" sz="1000" b="1" dirty="0">
                <a:solidFill>
                  <a:srgbClr val="FFFFFF"/>
                </a:solidFill>
              </a:rPr>
              <a:t> &amp; </a:t>
            </a:r>
            <a:r>
              <a:rPr lang="en-US" sz="1000" b="1" dirty="0" err="1">
                <a:solidFill>
                  <a:srgbClr val="FFFFFF"/>
                </a:solidFill>
              </a:rPr>
              <a:t>Lehnart</a:t>
            </a:r>
            <a:r>
              <a:rPr lang="en-US" sz="1000" b="1" dirty="0">
                <a:solidFill>
                  <a:srgbClr val="FFFFFF"/>
                </a:solidFill>
              </a:rPr>
              <a:t>, 2007)</a:t>
            </a:r>
          </a:p>
        </p:txBody>
      </p:sp>
      <p:sp>
        <p:nvSpPr>
          <p:cNvPr id="58" name="Rectangle 57">
            <a:extLst>
              <a:ext uri="{FF2B5EF4-FFF2-40B4-BE49-F238E27FC236}">
                <a16:creationId xmlns:a16="http://schemas.microsoft.com/office/drawing/2014/main" id="{71C80C45-1F7A-054F-968F-A87EA76AD5BA}"/>
              </a:ext>
            </a:extLst>
          </p:cNvPr>
          <p:cNvSpPr/>
          <p:nvPr/>
        </p:nvSpPr>
        <p:spPr>
          <a:xfrm>
            <a:off x="7087542" y="4545974"/>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 First Job (+)</a:t>
            </a:r>
          </a:p>
          <a:p>
            <a:pPr algn="ctr"/>
            <a:r>
              <a:rPr lang="en-US" sz="1000" b="1" dirty="0">
                <a:solidFill>
                  <a:srgbClr val="FFFFFF"/>
                </a:solidFill>
              </a:rPr>
              <a:t>(</a:t>
            </a:r>
            <a:r>
              <a:rPr lang="en-US" sz="1000" b="1" dirty="0" err="1">
                <a:solidFill>
                  <a:srgbClr val="FFFFFF"/>
                </a:solidFill>
              </a:rPr>
              <a:t>Lüdtke</a:t>
            </a:r>
            <a:r>
              <a:rPr lang="en-US" sz="1000" b="1" dirty="0">
                <a:solidFill>
                  <a:srgbClr val="FFFFFF"/>
                </a:solidFill>
              </a:rPr>
              <a:t> et al., 2011)</a:t>
            </a:r>
          </a:p>
        </p:txBody>
      </p:sp>
      <p:sp>
        <p:nvSpPr>
          <p:cNvPr id="59" name="Rectangle 58">
            <a:extLst>
              <a:ext uri="{FF2B5EF4-FFF2-40B4-BE49-F238E27FC236}">
                <a16:creationId xmlns:a16="http://schemas.microsoft.com/office/drawing/2014/main" id="{405299A5-F9A6-E34C-A7DB-F9799ACCD9EC}"/>
              </a:ext>
            </a:extLst>
          </p:cNvPr>
          <p:cNvSpPr/>
          <p:nvPr/>
        </p:nvSpPr>
        <p:spPr>
          <a:xfrm>
            <a:off x="8890487" y="3316227"/>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Retirement (+)</a:t>
            </a:r>
          </a:p>
          <a:p>
            <a:pPr algn="ctr"/>
            <a:r>
              <a:rPr lang="en-US" sz="1000" b="1" dirty="0">
                <a:solidFill>
                  <a:srgbClr val="FFFFFF"/>
                </a:solidFill>
              </a:rPr>
              <a:t>(</a:t>
            </a:r>
            <a:r>
              <a:rPr lang="en-US" sz="1000" b="1" dirty="0" err="1">
                <a:solidFill>
                  <a:srgbClr val="FFFFFF"/>
                </a:solidFill>
              </a:rPr>
              <a:t>Schwaba</a:t>
            </a:r>
            <a:r>
              <a:rPr lang="en-US" sz="1000" b="1" dirty="0">
                <a:solidFill>
                  <a:srgbClr val="FFFFFF"/>
                </a:solidFill>
              </a:rPr>
              <a:t> &amp; </a:t>
            </a:r>
            <a:r>
              <a:rPr lang="en-US" sz="1000" b="1" dirty="0" err="1">
                <a:solidFill>
                  <a:srgbClr val="FFFFFF"/>
                </a:solidFill>
              </a:rPr>
              <a:t>Bleidorn</a:t>
            </a:r>
            <a:r>
              <a:rPr lang="en-US" sz="1000" b="1" dirty="0">
                <a:solidFill>
                  <a:srgbClr val="FFFFFF"/>
                </a:solidFill>
              </a:rPr>
              <a:t>, 2017)</a:t>
            </a:r>
          </a:p>
        </p:txBody>
      </p:sp>
      <p:sp>
        <p:nvSpPr>
          <p:cNvPr id="60" name="Rectangle 59">
            <a:extLst>
              <a:ext uri="{FF2B5EF4-FFF2-40B4-BE49-F238E27FC236}">
                <a16:creationId xmlns:a16="http://schemas.microsoft.com/office/drawing/2014/main" id="{5818AC90-0A2A-8740-BE8F-519CAE1AFC00}"/>
              </a:ext>
            </a:extLst>
          </p:cNvPr>
          <p:cNvSpPr/>
          <p:nvPr/>
        </p:nvSpPr>
        <p:spPr>
          <a:xfrm>
            <a:off x="8876805" y="5775721"/>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a:t>
            </a:r>
          </a:p>
          <a:p>
            <a:pPr algn="ctr"/>
            <a:r>
              <a:rPr lang="en-US" sz="1000" b="1" dirty="0">
                <a:solidFill>
                  <a:schemeClr val="tx1"/>
                </a:solidFill>
              </a:rPr>
              <a:t>(Specht et al., 2011)</a:t>
            </a:r>
          </a:p>
        </p:txBody>
      </p:sp>
      <p:sp>
        <p:nvSpPr>
          <p:cNvPr id="61" name="Rectangle 60">
            <a:extLst>
              <a:ext uri="{FF2B5EF4-FFF2-40B4-BE49-F238E27FC236}">
                <a16:creationId xmlns:a16="http://schemas.microsoft.com/office/drawing/2014/main" id="{9F434311-0D64-E04A-9A3F-26895CA12A56}"/>
              </a:ext>
            </a:extLst>
          </p:cNvPr>
          <p:cNvSpPr/>
          <p:nvPr/>
        </p:nvSpPr>
        <p:spPr>
          <a:xfrm>
            <a:off x="8876805" y="4545974"/>
            <a:ext cx="1571006" cy="945931"/>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Child Birth (+; Men only)</a:t>
            </a:r>
          </a:p>
          <a:p>
            <a:pPr algn="ctr"/>
            <a:r>
              <a:rPr lang="en-US" sz="1000" b="1" dirty="0">
                <a:solidFill>
                  <a:srgbClr val="FFFFFF"/>
                </a:solidFill>
              </a:rPr>
              <a:t>(van </a:t>
            </a:r>
            <a:r>
              <a:rPr lang="en-US" sz="1000" b="1" dirty="0" err="1">
                <a:solidFill>
                  <a:srgbClr val="FFFFFF"/>
                </a:solidFill>
              </a:rPr>
              <a:t>Scheppingen</a:t>
            </a:r>
            <a:r>
              <a:rPr lang="en-US" sz="1000" b="1" dirty="0">
                <a:solidFill>
                  <a:srgbClr val="FFFFFF"/>
                </a:solidFill>
              </a:rPr>
              <a:t> et al, 2016)</a:t>
            </a:r>
          </a:p>
        </p:txBody>
      </p:sp>
    </p:spTree>
    <p:extLst>
      <p:ext uri="{BB962C8B-B14F-4D97-AF65-F5344CB8AC3E}">
        <p14:creationId xmlns:p14="http://schemas.microsoft.com/office/powerpoint/2010/main" val="236900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11" name="Rectangle 10">
            <a:extLst>
              <a:ext uri="{FF2B5EF4-FFF2-40B4-BE49-F238E27FC236}">
                <a16:creationId xmlns:a16="http://schemas.microsoft.com/office/drawing/2014/main" id="{91DE746B-C72C-5344-AE55-49A06E95E610}"/>
              </a:ext>
            </a:extLst>
          </p:cNvPr>
          <p:cNvSpPr/>
          <p:nvPr/>
        </p:nvSpPr>
        <p:spPr>
          <a:xfrm>
            <a:off x="2955661" y="269856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2" name="Rectangle 11">
            <a:extLst>
              <a:ext uri="{FF2B5EF4-FFF2-40B4-BE49-F238E27FC236}">
                <a16:creationId xmlns:a16="http://schemas.microsoft.com/office/drawing/2014/main" id="{07E78799-B0C9-B149-9198-83162A495464}"/>
              </a:ext>
            </a:extLst>
          </p:cNvPr>
          <p:cNvSpPr/>
          <p:nvPr/>
        </p:nvSpPr>
        <p:spPr>
          <a:xfrm>
            <a:off x="6193714" y="269856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Rectangle 12">
            <a:extLst>
              <a:ext uri="{FF2B5EF4-FFF2-40B4-BE49-F238E27FC236}">
                <a16:creationId xmlns:a16="http://schemas.microsoft.com/office/drawing/2014/main" id="{1A08B6AC-2933-AC42-9A6D-B7A2838B16AC}"/>
              </a:ext>
            </a:extLst>
          </p:cNvPr>
          <p:cNvSpPr/>
          <p:nvPr/>
        </p:nvSpPr>
        <p:spPr>
          <a:xfrm>
            <a:off x="2955661" y="4819611"/>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4" name="Rectangle 13">
            <a:extLst>
              <a:ext uri="{FF2B5EF4-FFF2-40B4-BE49-F238E27FC236}">
                <a16:creationId xmlns:a16="http://schemas.microsoft.com/office/drawing/2014/main" id="{716153B3-B600-4E4A-8E76-B508DCAD9D4C}"/>
              </a:ext>
            </a:extLst>
          </p:cNvPr>
          <p:cNvSpPr/>
          <p:nvPr/>
        </p:nvSpPr>
        <p:spPr>
          <a:xfrm>
            <a:off x="6193714" y="4819611"/>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3" name="Straight Arrow Connector 2">
            <a:extLst>
              <a:ext uri="{FF2B5EF4-FFF2-40B4-BE49-F238E27FC236}">
                <a16:creationId xmlns:a16="http://schemas.microsoft.com/office/drawing/2014/main" id="{F5A573AB-71C9-664F-8EED-B1D14DE2A365}"/>
              </a:ext>
            </a:extLst>
          </p:cNvPr>
          <p:cNvCxnSpPr>
            <a:cxnSpLocks/>
            <a:stCxn id="11" idx="1"/>
          </p:cNvCxnSpPr>
          <p:nvPr/>
        </p:nvCxnSpPr>
        <p:spPr>
          <a:xfrm flipV="1">
            <a:off x="2955661" y="3078666"/>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A72AFF-0BF8-664D-8AE7-C04BDB79D306}"/>
              </a:ext>
            </a:extLst>
          </p:cNvPr>
          <p:cNvCxnSpPr>
            <a:cxnSpLocks/>
          </p:cNvCxnSpPr>
          <p:nvPr/>
        </p:nvCxnSpPr>
        <p:spPr>
          <a:xfrm flipV="1">
            <a:off x="6193714" y="5215855"/>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5A0C6D-445A-B64A-A981-11A262C57585}"/>
              </a:ext>
            </a:extLst>
          </p:cNvPr>
          <p:cNvCxnSpPr>
            <a:cxnSpLocks/>
          </p:cNvCxnSpPr>
          <p:nvPr/>
        </p:nvCxnSpPr>
        <p:spPr>
          <a:xfrm flipV="1">
            <a:off x="6193714" y="3078666"/>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5FD149-31D6-FA42-BED0-B9E468CE70A4}"/>
              </a:ext>
            </a:extLst>
          </p:cNvPr>
          <p:cNvCxnSpPr>
            <a:cxnSpLocks/>
            <a:stCxn id="13" idx="1"/>
          </p:cNvCxnSpPr>
          <p:nvPr/>
        </p:nvCxnSpPr>
        <p:spPr>
          <a:xfrm flipV="1">
            <a:off x="2955661" y="5215855"/>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E20A7B1-DEB9-CE41-8E62-969995A75EB2}"/>
              </a:ext>
            </a:extLst>
          </p:cNvPr>
          <p:cNvCxnSpPr>
            <a:cxnSpLocks/>
          </p:cNvCxnSpPr>
          <p:nvPr/>
        </p:nvCxnSpPr>
        <p:spPr>
          <a:xfrm flipV="1">
            <a:off x="6193713" y="4062990"/>
            <a:ext cx="2942218" cy="10758"/>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F7306-E928-A746-8F5C-9A3BEBA4FD09}"/>
              </a:ext>
            </a:extLst>
          </p:cNvPr>
          <p:cNvCxnSpPr>
            <a:cxnSpLocks/>
          </p:cNvCxnSpPr>
          <p:nvPr/>
        </p:nvCxnSpPr>
        <p:spPr>
          <a:xfrm>
            <a:off x="2955660" y="6214520"/>
            <a:ext cx="2942219" cy="349626"/>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DD23189-75F7-2941-A9A7-7EAD3C03BC1F}"/>
              </a:ext>
            </a:extLst>
          </p:cNvPr>
          <p:cNvCxnSpPr>
            <a:cxnSpLocks/>
          </p:cNvCxnSpPr>
          <p:nvPr/>
        </p:nvCxnSpPr>
        <p:spPr>
          <a:xfrm flipV="1">
            <a:off x="6193713" y="5215855"/>
            <a:ext cx="2942218" cy="998665"/>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905316-8B31-6341-9A25-144599CE03D9}"/>
              </a:ext>
            </a:extLst>
          </p:cNvPr>
          <p:cNvSpPr/>
          <p:nvPr/>
        </p:nvSpPr>
        <p:spPr>
          <a:xfrm>
            <a:off x="4830055" y="1947131"/>
            <a:ext cx="2447367" cy="4029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Selection Bias</a:t>
            </a:r>
          </a:p>
        </p:txBody>
      </p:sp>
      <p:sp>
        <p:nvSpPr>
          <p:cNvPr id="2" name="TextBox 1">
            <a:extLst>
              <a:ext uri="{FF2B5EF4-FFF2-40B4-BE49-F238E27FC236}">
                <a16:creationId xmlns:a16="http://schemas.microsoft.com/office/drawing/2014/main" id="{8532D0E7-ED9D-0E4D-A09C-778D2BAAA3DA}"/>
              </a:ext>
            </a:extLst>
          </p:cNvPr>
          <p:cNvSpPr txBox="1"/>
          <p:nvPr/>
        </p:nvSpPr>
        <p:spPr>
          <a:xfrm>
            <a:off x="9431766" y="5752855"/>
            <a:ext cx="2624866" cy="923330"/>
          </a:xfrm>
          <a:prstGeom prst="rect">
            <a:avLst/>
          </a:prstGeom>
          <a:noFill/>
        </p:spPr>
        <p:txBody>
          <a:bodyPr wrap="square" rtlCol="0">
            <a:spAutoFit/>
          </a:bodyPr>
          <a:lstStyle/>
          <a:p>
            <a:r>
              <a:rPr lang="en-US" dirty="0"/>
              <a:t>Jackson et al., 2012; van </a:t>
            </a:r>
            <a:r>
              <a:rPr lang="en-US" dirty="0" err="1"/>
              <a:t>Scheppingen</a:t>
            </a:r>
            <a:r>
              <a:rPr lang="en-US" dirty="0"/>
              <a:t> et al., 2016;</a:t>
            </a:r>
          </a:p>
          <a:p>
            <a:r>
              <a:rPr lang="en-US" dirty="0"/>
              <a:t>Wagner et al., 2015 </a:t>
            </a:r>
          </a:p>
        </p:txBody>
      </p:sp>
    </p:spTree>
    <p:extLst>
      <p:ext uri="{BB962C8B-B14F-4D97-AF65-F5344CB8AC3E}">
        <p14:creationId xmlns:p14="http://schemas.microsoft.com/office/powerpoint/2010/main" val="289399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B47533-C653-1E4C-A34C-C7E2BE5F8380}"/>
              </a:ext>
            </a:extLst>
          </p:cNvPr>
          <p:cNvSpPr/>
          <p:nvPr/>
        </p:nvSpPr>
        <p:spPr>
          <a:xfrm>
            <a:off x="7066090" y="1909660"/>
            <a:ext cx="4086187" cy="274339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4" name="Rectangle 3">
            <a:extLst>
              <a:ext uri="{FF2B5EF4-FFF2-40B4-BE49-F238E27FC236}">
                <a16:creationId xmlns:a16="http://schemas.microsoft.com/office/drawing/2014/main" id="{DA992B6D-26CB-A645-B934-7CF0A594C306}"/>
              </a:ext>
            </a:extLst>
          </p:cNvPr>
          <p:cNvSpPr/>
          <p:nvPr/>
        </p:nvSpPr>
        <p:spPr>
          <a:xfrm>
            <a:off x="588085" y="797361"/>
            <a:ext cx="1758899" cy="975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Conscientiousness</a:t>
            </a:r>
          </a:p>
        </p:txBody>
      </p:sp>
      <p:sp>
        <p:nvSpPr>
          <p:cNvPr id="5" name="Down Arrow 4">
            <a:extLst>
              <a:ext uri="{FF2B5EF4-FFF2-40B4-BE49-F238E27FC236}">
                <a16:creationId xmlns:a16="http://schemas.microsoft.com/office/drawing/2014/main" id="{70A8F4CE-88CA-4D47-8103-D44F34F175EB}"/>
              </a:ext>
            </a:extLst>
          </p:cNvPr>
          <p:cNvSpPr/>
          <p:nvPr/>
        </p:nvSpPr>
        <p:spPr>
          <a:xfrm rot="16200000">
            <a:off x="2885759" y="701912"/>
            <a:ext cx="413337" cy="9918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EE997C-5567-0B40-9AAF-4D91A42F60A5}"/>
              </a:ext>
            </a:extLst>
          </p:cNvPr>
          <p:cNvSpPr/>
          <p:nvPr/>
        </p:nvSpPr>
        <p:spPr>
          <a:xfrm>
            <a:off x="3870110" y="830286"/>
            <a:ext cx="1758899" cy="9421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First Job</a:t>
            </a:r>
          </a:p>
        </p:txBody>
      </p:sp>
      <p:cxnSp>
        <p:nvCxnSpPr>
          <p:cNvPr id="8" name="Straight Arrow Connector 7">
            <a:extLst>
              <a:ext uri="{FF2B5EF4-FFF2-40B4-BE49-F238E27FC236}">
                <a16:creationId xmlns:a16="http://schemas.microsoft.com/office/drawing/2014/main" id="{D7F1CF6A-F8D1-6A4A-BE48-A1E18CB35645}"/>
              </a:ext>
            </a:extLst>
          </p:cNvPr>
          <p:cNvCxnSpPr>
            <a:cxnSpLocks/>
          </p:cNvCxnSpPr>
          <p:nvPr/>
        </p:nvCxnSpPr>
        <p:spPr>
          <a:xfrm flipV="1">
            <a:off x="7066090" y="3751154"/>
            <a:ext cx="4086187" cy="1638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A5D7AB-5595-254E-9DBA-E61BED96A349}"/>
              </a:ext>
            </a:extLst>
          </p:cNvPr>
          <p:cNvCxnSpPr>
            <a:cxnSpLocks/>
          </p:cNvCxnSpPr>
          <p:nvPr/>
        </p:nvCxnSpPr>
        <p:spPr>
          <a:xfrm>
            <a:off x="7629562" y="1909660"/>
            <a:ext cx="0" cy="274339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DCF7365-CAB1-AF42-926B-428D44E4FA87}"/>
              </a:ext>
            </a:extLst>
          </p:cNvPr>
          <p:cNvCxnSpPr>
            <a:cxnSpLocks/>
            <a:stCxn id="6" idx="3"/>
          </p:cNvCxnSpPr>
          <p:nvPr/>
        </p:nvCxnSpPr>
        <p:spPr>
          <a:xfrm>
            <a:off x="5629009" y="1301336"/>
            <a:ext cx="1409654" cy="189274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A69297-513F-4043-A6A4-E89270E8B334}"/>
              </a:ext>
            </a:extLst>
          </p:cNvPr>
          <p:cNvSpPr/>
          <p:nvPr/>
        </p:nvSpPr>
        <p:spPr>
          <a:xfrm>
            <a:off x="588084" y="2846096"/>
            <a:ext cx="1758899" cy="975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Conscientiousness</a:t>
            </a:r>
          </a:p>
        </p:txBody>
      </p:sp>
      <p:sp>
        <p:nvSpPr>
          <p:cNvPr id="15" name="Down Arrow 14">
            <a:extLst>
              <a:ext uri="{FF2B5EF4-FFF2-40B4-BE49-F238E27FC236}">
                <a16:creationId xmlns:a16="http://schemas.microsoft.com/office/drawing/2014/main" id="{58A810DD-7057-7142-AD35-B93DFE5D404E}"/>
              </a:ext>
            </a:extLst>
          </p:cNvPr>
          <p:cNvSpPr/>
          <p:nvPr/>
        </p:nvSpPr>
        <p:spPr>
          <a:xfrm rot="16200000">
            <a:off x="2885758" y="2837957"/>
            <a:ext cx="413337" cy="9918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CDFD0F-4132-AB4B-9374-3A86E03D0A9A}"/>
              </a:ext>
            </a:extLst>
          </p:cNvPr>
          <p:cNvSpPr/>
          <p:nvPr/>
        </p:nvSpPr>
        <p:spPr>
          <a:xfrm>
            <a:off x="3870110" y="2879021"/>
            <a:ext cx="1758899" cy="9421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Persistence at difficult tasks</a:t>
            </a:r>
          </a:p>
        </p:txBody>
      </p:sp>
      <p:sp>
        <p:nvSpPr>
          <p:cNvPr id="17" name="Rectangle 16">
            <a:extLst>
              <a:ext uri="{FF2B5EF4-FFF2-40B4-BE49-F238E27FC236}">
                <a16:creationId xmlns:a16="http://schemas.microsoft.com/office/drawing/2014/main" id="{38C65C75-C91D-544B-960D-272DA6A07176}"/>
              </a:ext>
            </a:extLst>
          </p:cNvPr>
          <p:cNvSpPr/>
          <p:nvPr/>
        </p:nvSpPr>
        <p:spPr>
          <a:xfrm>
            <a:off x="588085" y="4894832"/>
            <a:ext cx="1758899" cy="975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Conscientiousness</a:t>
            </a:r>
          </a:p>
        </p:txBody>
      </p:sp>
      <p:sp>
        <p:nvSpPr>
          <p:cNvPr id="18" name="Down Arrow 17">
            <a:extLst>
              <a:ext uri="{FF2B5EF4-FFF2-40B4-BE49-F238E27FC236}">
                <a16:creationId xmlns:a16="http://schemas.microsoft.com/office/drawing/2014/main" id="{ABB04E2F-FFEB-4640-8630-34F4701FACB1}"/>
              </a:ext>
            </a:extLst>
          </p:cNvPr>
          <p:cNvSpPr/>
          <p:nvPr/>
        </p:nvSpPr>
        <p:spPr>
          <a:xfrm rot="5400000">
            <a:off x="2885758" y="4799384"/>
            <a:ext cx="413337" cy="99189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8FF5E69-A11A-7B4A-83F4-1A213995B3FB}"/>
              </a:ext>
            </a:extLst>
          </p:cNvPr>
          <p:cNvSpPr/>
          <p:nvPr/>
        </p:nvSpPr>
        <p:spPr>
          <a:xfrm>
            <a:off x="3870110" y="4927757"/>
            <a:ext cx="1758899" cy="9421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Work Experiences</a:t>
            </a:r>
          </a:p>
        </p:txBody>
      </p:sp>
      <p:cxnSp>
        <p:nvCxnSpPr>
          <p:cNvPr id="27" name="Straight Arrow Connector 26">
            <a:extLst>
              <a:ext uri="{FF2B5EF4-FFF2-40B4-BE49-F238E27FC236}">
                <a16:creationId xmlns:a16="http://schemas.microsoft.com/office/drawing/2014/main" id="{9479B4A5-4821-F847-9D83-5B0AFD4A6C8F}"/>
              </a:ext>
            </a:extLst>
          </p:cNvPr>
          <p:cNvCxnSpPr>
            <a:cxnSpLocks/>
            <a:stCxn id="19" idx="3"/>
            <a:endCxn id="29" idx="2"/>
          </p:cNvCxnSpPr>
          <p:nvPr/>
        </p:nvCxnSpPr>
        <p:spPr>
          <a:xfrm flipV="1">
            <a:off x="5629009" y="2880094"/>
            <a:ext cx="1266042" cy="2518713"/>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Right Bracket 28">
            <a:extLst>
              <a:ext uri="{FF2B5EF4-FFF2-40B4-BE49-F238E27FC236}">
                <a16:creationId xmlns:a16="http://schemas.microsoft.com/office/drawing/2014/main" id="{D316A45D-24CF-2D47-9885-0F9975BFF1DA}"/>
              </a:ext>
            </a:extLst>
          </p:cNvPr>
          <p:cNvSpPr/>
          <p:nvPr/>
        </p:nvSpPr>
        <p:spPr>
          <a:xfrm rot="10800000">
            <a:off x="6895051" y="2520584"/>
            <a:ext cx="143612" cy="719021"/>
          </a:xfrm>
          <a:prstGeom prst="righ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66462598-59CC-B148-B047-4D186717845A}"/>
              </a:ext>
            </a:extLst>
          </p:cNvPr>
          <p:cNvSpPr txBox="1"/>
          <p:nvPr/>
        </p:nvSpPr>
        <p:spPr>
          <a:xfrm>
            <a:off x="7038663" y="4653054"/>
            <a:ext cx="1181798" cy="369332"/>
          </a:xfrm>
          <a:prstGeom prst="rect">
            <a:avLst/>
          </a:prstGeom>
          <a:noFill/>
        </p:spPr>
        <p:txBody>
          <a:bodyPr wrap="square" rtlCol="0">
            <a:spAutoFit/>
          </a:bodyPr>
          <a:lstStyle/>
          <a:p>
            <a:pPr algn="ctr"/>
            <a:r>
              <a:rPr lang="en-US" b="1" dirty="0"/>
              <a:t>Event</a:t>
            </a:r>
          </a:p>
        </p:txBody>
      </p:sp>
      <p:sp>
        <p:nvSpPr>
          <p:cNvPr id="48" name="TextBox 47">
            <a:extLst>
              <a:ext uri="{FF2B5EF4-FFF2-40B4-BE49-F238E27FC236}">
                <a16:creationId xmlns:a16="http://schemas.microsoft.com/office/drawing/2014/main" id="{88E8BEFE-5100-B745-B7F4-EAB0F9F43256}"/>
              </a:ext>
            </a:extLst>
          </p:cNvPr>
          <p:cNvSpPr txBox="1"/>
          <p:nvPr/>
        </p:nvSpPr>
        <p:spPr>
          <a:xfrm>
            <a:off x="6375400" y="6432324"/>
            <a:ext cx="6066097" cy="369332"/>
          </a:xfrm>
          <a:prstGeom prst="rect">
            <a:avLst/>
          </a:prstGeom>
          <a:noFill/>
        </p:spPr>
        <p:txBody>
          <a:bodyPr wrap="square" rtlCol="0">
            <a:spAutoFit/>
          </a:bodyPr>
          <a:lstStyle/>
          <a:p>
            <a:r>
              <a:rPr lang="en-US" dirty="0" err="1"/>
              <a:t>Lüdtke</a:t>
            </a:r>
            <a:r>
              <a:rPr lang="en-US" dirty="0"/>
              <a:t> et al., 2011; Specht et al., 2011; Jackson et al., 2010 </a:t>
            </a:r>
          </a:p>
        </p:txBody>
      </p:sp>
      <p:cxnSp>
        <p:nvCxnSpPr>
          <p:cNvPr id="22" name="Straight Arrow Connector 21">
            <a:extLst>
              <a:ext uri="{FF2B5EF4-FFF2-40B4-BE49-F238E27FC236}">
                <a16:creationId xmlns:a16="http://schemas.microsoft.com/office/drawing/2014/main" id="{2D32A722-85AB-BB46-BC7F-BEC47620FDF0}"/>
              </a:ext>
            </a:extLst>
          </p:cNvPr>
          <p:cNvCxnSpPr>
            <a:cxnSpLocks/>
          </p:cNvCxnSpPr>
          <p:nvPr/>
        </p:nvCxnSpPr>
        <p:spPr>
          <a:xfrm flipV="1">
            <a:off x="7066090" y="2520585"/>
            <a:ext cx="4113614" cy="770924"/>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32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5" grpId="0" animBg="1"/>
      <p:bldP spid="6" grpId="0" animBg="1"/>
      <p:bldP spid="14" grpId="0" animBg="1"/>
      <p:bldP spid="15" grpId="0" animBg="1"/>
      <p:bldP spid="16" grpId="0" animBg="1"/>
      <p:bldP spid="17" grpId="0" animBg="1"/>
      <p:bldP spid="18" grpId="0" animBg="1"/>
      <p:bldP spid="19" grpId="0" animBg="1"/>
      <p:bldP spid="29" grpId="0" animBg="1"/>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11" name="Rectangle 10">
            <a:extLst>
              <a:ext uri="{FF2B5EF4-FFF2-40B4-BE49-F238E27FC236}">
                <a16:creationId xmlns:a16="http://schemas.microsoft.com/office/drawing/2014/main" id="{91DE746B-C72C-5344-AE55-49A06E95E610}"/>
              </a:ext>
            </a:extLst>
          </p:cNvPr>
          <p:cNvSpPr/>
          <p:nvPr/>
        </p:nvSpPr>
        <p:spPr>
          <a:xfrm>
            <a:off x="2955661" y="269856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2" name="Rectangle 11">
            <a:extLst>
              <a:ext uri="{FF2B5EF4-FFF2-40B4-BE49-F238E27FC236}">
                <a16:creationId xmlns:a16="http://schemas.microsoft.com/office/drawing/2014/main" id="{07E78799-B0C9-B149-9198-83162A495464}"/>
              </a:ext>
            </a:extLst>
          </p:cNvPr>
          <p:cNvSpPr/>
          <p:nvPr/>
        </p:nvSpPr>
        <p:spPr>
          <a:xfrm>
            <a:off x="6193714" y="269856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Rectangle 12">
            <a:extLst>
              <a:ext uri="{FF2B5EF4-FFF2-40B4-BE49-F238E27FC236}">
                <a16:creationId xmlns:a16="http://schemas.microsoft.com/office/drawing/2014/main" id="{1A08B6AC-2933-AC42-9A6D-B7A2838B16AC}"/>
              </a:ext>
            </a:extLst>
          </p:cNvPr>
          <p:cNvSpPr/>
          <p:nvPr/>
        </p:nvSpPr>
        <p:spPr>
          <a:xfrm>
            <a:off x="2955661" y="4819611"/>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4" name="Rectangle 13">
            <a:extLst>
              <a:ext uri="{FF2B5EF4-FFF2-40B4-BE49-F238E27FC236}">
                <a16:creationId xmlns:a16="http://schemas.microsoft.com/office/drawing/2014/main" id="{716153B3-B600-4E4A-8E76-B508DCAD9D4C}"/>
              </a:ext>
            </a:extLst>
          </p:cNvPr>
          <p:cNvSpPr/>
          <p:nvPr/>
        </p:nvSpPr>
        <p:spPr>
          <a:xfrm>
            <a:off x="6193714" y="4819611"/>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3" name="Straight Arrow Connector 2">
            <a:extLst>
              <a:ext uri="{FF2B5EF4-FFF2-40B4-BE49-F238E27FC236}">
                <a16:creationId xmlns:a16="http://schemas.microsoft.com/office/drawing/2014/main" id="{F5A573AB-71C9-664F-8EED-B1D14DE2A365}"/>
              </a:ext>
            </a:extLst>
          </p:cNvPr>
          <p:cNvCxnSpPr>
            <a:cxnSpLocks/>
            <a:stCxn id="11" idx="1"/>
          </p:cNvCxnSpPr>
          <p:nvPr/>
        </p:nvCxnSpPr>
        <p:spPr>
          <a:xfrm flipV="1">
            <a:off x="2955661" y="3078666"/>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A72AFF-0BF8-664D-8AE7-C04BDB79D306}"/>
              </a:ext>
            </a:extLst>
          </p:cNvPr>
          <p:cNvCxnSpPr>
            <a:cxnSpLocks/>
          </p:cNvCxnSpPr>
          <p:nvPr/>
        </p:nvCxnSpPr>
        <p:spPr>
          <a:xfrm flipV="1">
            <a:off x="6193714" y="5215855"/>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5A0C6D-445A-B64A-A981-11A262C57585}"/>
              </a:ext>
            </a:extLst>
          </p:cNvPr>
          <p:cNvCxnSpPr>
            <a:cxnSpLocks/>
          </p:cNvCxnSpPr>
          <p:nvPr/>
        </p:nvCxnSpPr>
        <p:spPr>
          <a:xfrm flipV="1">
            <a:off x="6193714" y="3078666"/>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5FD149-31D6-FA42-BED0-B9E468CE70A4}"/>
              </a:ext>
            </a:extLst>
          </p:cNvPr>
          <p:cNvCxnSpPr>
            <a:cxnSpLocks/>
            <a:stCxn id="13" idx="1"/>
          </p:cNvCxnSpPr>
          <p:nvPr/>
        </p:nvCxnSpPr>
        <p:spPr>
          <a:xfrm flipV="1">
            <a:off x="2955661" y="5215855"/>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E20A7B1-DEB9-CE41-8E62-969995A75EB2}"/>
              </a:ext>
            </a:extLst>
          </p:cNvPr>
          <p:cNvCxnSpPr>
            <a:cxnSpLocks/>
          </p:cNvCxnSpPr>
          <p:nvPr/>
        </p:nvCxnSpPr>
        <p:spPr>
          <a:xfrm flipV="1">
            <a:off x="6193713" y="4062990"/>
            <a:ext cx="2942218" cy="10758"/>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F7306-E928-A746-8F5C-9A3BEBA4FD09}"/>
              </a:ext>
            </a:extLst>
          </p:cNvPr>
          <p:cNvCxnSpPr>
            <a:cxnSpLocks/>
          </p:cNvCxnSpPr>
          <p:nvPr/>
        </p:nvCxnSpPr>
        <p:spPr>
          <a:xfrm>
            <a:off x="2955660" y="6214520"/>
            <a:ext cx="2942219" cy="349626"/>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DD23189-75F7-2941-A9A7-7EAD3C03BC1F}"/>
              </a:ext>
            </a:extLst>
          </p:cNvPr>
          <p:cNvCxnSpPr>
            <a:cxnSpLocks/>
          </p:cNvCxnSpPr>
          <p:nvPr/>
        </p:nvCxnSpPr>
        <p:spPr>
          <a:xfrm flipV="1">
            <a:off x="6193713" y="5215855"/>
            <a:ext cx="2942218" cy="998665"/>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905316-8B31-6341-9A25-144599CE03D9}"/>
              </a:ext>
            </a:extLst>
          </p:cNvPr>
          <p:cNvSpPr/>
          <p:nvPr/>
        </p:nvSpPr>
        <p:spPr>
          <a:xfrm>
            <a:off x="4830055" y="1947131"/>
            <a:ext cx="2447367" cy="4029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Selection Bias</a:t>
            </a:r>
          </a:p>
        </p:txBody>
      </p:sp>
      <p:sp>
        <p:nvSpPr>
          <p:cNvPr id="2" name="TextBox 1">
            <a:extLst>
              <a:ext uri="{FF2B5EF4-FFF2-40B4-BE49-F238E27FC236}">
                <a16:creationId xmlns:a16="http://schemas.microsoft.com/office/drawing/2014/main" id="{8532D0E7-ED9D-0E4D-A09C-778D2BAAA3DA}"/>
              </a:ext>
            </a:extLst>
          </p:cNvPr>
          <p:cNvSpPr txBox="1"/>
          <p:nvPr/>
        </p:nvSpPr>
        <p:spPr>
          <a:xfrm>
            <a:off x="9431766" y="5752855"/>
            <a:ext cx="2624866" cy="923330"/>
          </a:xfrm>
          <a:prstGeom prst="rect">
            <a:avLst/>
          </a:prstGeom>
          <a:noFill/>
        </p:spPr>
        <p:txBody>
          <a:bodyPr wrap="square" rtlCol="0">
            <a:spAutoFit/>
          </a:bodyPr>
          <a:lstStyle/>
          <a:p>
            <a:r>
              <a:rPr lang="en-US" dirty="0"/>
              <a:t>Jackson et al., 2012; van </a:t>
            </a:r>
            <a:r>
              <a:rPr lang="en-US" dirty="0" err="1"/>
              <a:t>Scheppingen</a:t>
            </a:r>
            <a:r>
              <a:rPr lang="en-US" dirty="0"/>
              <a:t> et al., 2016;</a:t>
            </a:r>
          </a:p>
          <a:p>
            <a:r>
              <a:rPr lang="en-US" dirty="0"/>
              <a:t>Wagner et al., 2015 </a:t>
            </a:r>
          </a:p>
        </p:txBody>
      </p:sp>
    </p:spTree>
    <p:extLst>
      <p:ext uri="{BB962C8B-B14F-4D97-AF65-F5344CB8AC3E}">
        <p14:creationId xmlns:p14="http://schemas.microsoft.com/office/powerpoint/2010/main" val="176923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23" name="Rectangle 22">
            <a:extLst>
              <a:ext uri="{FF2B5EF4-FFF2-40B4-BE49-F238E27FC236}">
                <a16:creationId xmlns:a16="http://schemas.microsoft.com/office/drawing/2014/main" id="{06B29ABD-FC3A-B642-8D56-D6D577D6366C}"/>
              </a:ext>
            </a:extLst>
          </p:cNvPr>
          <p:cNvSpPr/>
          <p:nvPr/>
        </p:nvSpPr>
        <p:spPr>
          <a:xfrm>
            <a:off x="4830055" y="1947131"/>
            <a:ext cx="2447367" cy="4029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Selection Bias</a:t>
            </a:r>
          </a:p>
        </p:txBody>
      </p:sp>
      <p:sp>
        <p:nvSpPr>
          <p:cNvPr id="24" name="Rectangle 23">
            <a:extLst>
              <a:ext uri="{FF2B5EF4-FFF2-40B4-BE49-F238E27FC236}">
                <a16:creationId xmlns:a16="http://schemas.microsoft.com/office/drawing/2014/main" id="{978789BA-F532-894C-A985-45E17264F1D6}"/>
              </a:ext>
            </a:extLst>
          </p:cNvPr>
          <p:cNvSpPr/>
          <p:nvPr/>
        </p:nvSpPr>
        <p:spPr>
          <a:xfrm>
            <a:off x="2955661" y="2698563"/>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5" name="Rectangle 24">
            <a:extLst>
              <a:ext uri="{FF2B5EF4-FFF2-40B4-BE49-F238E27FC236}">
                <a16:creationId xmlns:a16="http://schemas.microsoft.com/office/drawing/2014/main" id="{873DE482-90BF-4342-906D-F8EB0AF491A5}"/>
              </a:ext>
            </a:extLst>
          </p:cNvPr>
          <p:cNvSpPr/>
          <p:nvPr/>
        </p:nvSpPr>
        <p:spPr>
          <a:xfrm>
            <a:off x="6193714" y="2698563"/>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6" name="Rectangle 25">
            <a:extLst>
              <a:ext uri="{FF2B5EF4-FFF2-40B4-BE49-F238E27FC236}">
                <a16:creationId xmlns:a16="http://schemas.microsoft.com/office/drawing/2014/main" id="{23842EF0-7CF1-A54C-ABD7-CC520F07FE17}"/>
              </a:ext>
            </a:extLst>
          </p:cNvPr>
          <p:cNvSpPr/>
          <p:nvPr/>
        </p:nvSpPr>
        <p:spPr>
          <a:xfrm>
            <a:off x="2955661" y="481961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7" name="Rectangle 26">
            <a:extLst>
              <a:ext uri="{FF2B5EF4-FFF2-40B4-BE49-F238E27FC236}">
                <a16:creationId xmlns:a16="http://schemas.microsoft.com/office/drawing/2014/main" id="{4AD0698F-9D0C-D748-9B4D-75D3169888A8}"/>
              </a:ext>
            </a:extLst>
          </p:cNvPr>
          <p:cNvSpPr/>
          <p:nvPr/>
        </p:nvSpPr>
        <p:spPr>
          <a:xfrm>
            <a:off x="6193714" y="4819612"/>
            <a:ext cx="2942218" cy="18503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28" name="Straight Arrow Connector 27">
            <a:extLst>
              <a:ext uri="{FF2B5EF4-FFF2-40B4-BE49-F238E27FC236}">
                <a16:creationId xmlns:a16="http://schemas.microsoft.com/office/drawing/2014/main" id="{90B458F6-329A-D44F-91FF-74C85568EF28}"/>
              </a:ext>
            </a:extLst>
          </p:cNvPr>
          <p:cNvCxnSpPr>
            <a:cxnSpLocks/>
            <a:stCxn id="24" idx="1"/>
          </p:cNvCxnSpPr>
          <p:nvPr/>
        </p:nvCxnSpPr>
        <p:spPr>
          <a:xfrm flipV="1">
            <a:off x="2955661" y="3078667"/>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E49C2DF-17C0-BC4B-8005-F3362B0ABE14}"/>
              </a:ext>
            </a:extLst>
          </p:cNvPr>
          <p:cNvCxnSpPr>
            <a:cxnSpLocks/>
          </p:cNvCxnSpPr>
          <p:nvPr/>
        </p:nvCxnSpPr>
        <p:spPr>
          <a:xfrm flipV="1">
            <a:off x="6193714" y="5215856"/>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A66B366-D7BB-BE45-959A-619C8C12C350}"/>
              </a:ext>
            </a:extLst>
          </p:cNvPr>
          <p:cNvCxnSpPr>
            <a:cxnSpLocks/>
          </p:cNvCxnSpPr>
          <p:nvPr/>
        </p:nvCxnSpPr>
        <p:spPr>
          <a:xfrm flipV="1">
            <a:off x="6193714" y="3078667"/>
            <a:ext cx="2942218" cy="545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88C6ECE-0D61-1047-80AA-C3AF5A69DE23}"/>
              </a:ext>
            </a:extLst>
          </p:cNvPr>
          <p:cNvCxnSpPr>
            <a:cxnSpLocks/>
            <a:stCxn id="26" idx="1"/>
          </p:cNvCxnSpPr>
          <p:nvPr/>
        </p:nvCxnSpPr>
        <p:spPr>
          <a:xfrm flipV="1">
            <a:off x="2955661" y="5215856"/>
            <a:ext cx="2942218" cy="528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5C574F-979F-534B-AB1D-CCD84DF05B85}"/>
              </a:ext>
            </a:extLst>
          </p:cNvPr>
          <p:cNvCxnSpPr>
            <a:cxnSpLocks/>
          </p:cNvCxnSpPr>
          <p:nvPr/>
        </p:nvCxnSpPr>
        <p:spPr>
          <a:xfrm flipV="1">
            <a:off x="6193714" y="3635499"/>
            <a:ext cx="2942218" cy="10758"/>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60B5CF-A85F-B149-AF21-B91A6D3E17A6}"/>
              </a:ext>
            </a:extLst>
          </p:cNvPr>
          <p:cNvCxnSpPr>
            <a:cxnSpLocks/>
          </p:cNvCxnSpPr>
          <p:nvPr/>
        </p:nvCxnSpPr>
        <p:spPr>
          <a:xfrm>
            <a:off x="2955660" y="5791388"/>
            <a:ext cx="2942219" cy="349626"/>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981B88-963E-8748-A6DA-1B3E8F4BC19A}"/>
              </a:ext>
            </a:extLst>
          </p:cNvPr>
          <p:cNvCxnSpPr>
            <a:cxnSpLocks/>
          </p:cNvCxnSpPr>
          <p:nvPr/>
        </p:nvCxnSpPr>
        <p:spPr>
          <a:xfrm flipV="1">
            <a:off x="6193713" y="4805268"/>
            <a:ext cx="2942219" cy="939502"/>
          </a:xfrm>
          <a:prstGeom prst="straightConnector1">
            <a:avLst/>
          </a:prstGeom>
          <a:ln w="57150">
            <a:solidFill>
              <a:srgbClr val="302EF8"/>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882BAF3-B65D-B943-9A89-6905B75145B5}"/>
              </a:ext>
            </a:extLst>
          </p:cNvPr>
          <p:cNvSpPr/>
          <p:nvPr/>
        </p:nvSpPr>
        <p:spPr>
          <a:xfrm>
            <a:off x="2955660" y="4178764"/>
            <a:ext cx="2942218" cy="3701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rPr>
              <a:t>Normative Development</a:t>
            </a:r>
          </a:p>
        </p:txBody>
      </p:sp>
      <p:sp>
        <p:nvSpPr>
          <p:cNvPr id="35" name="Rectangle 34">
            <a:extLst>
              <a:ext uri="{FF2B5EF4-FFF2-40B4-BE49-F238E27FC236}">
                <a16:creationId xmlns:a16="http://schemas.microsoft.com/office/drawing/2014/main" id="{F8828E86-AF8C-F645-ABE1-F385A8C64D76}"/>
              </a:ext>
            </a:extLst>
          </p:cNvPr>
          <p:cNvSpPr/>
          <p:nvPr/>
        </p:nvSpPr>
        <p:spPr>
          <a:xfrm>
            <a:off x="2955660" y="6299813"/>
            <a:ext cx="2942218" cy="3701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rPr>
              <a:t>Retrogression</a:t>
            </a:r>
          </a:p>
        </p:txBody>
      </p:sp>
      <p:sp>
        <p:nvSpPr>
          <p:cNvPr id="36" name="Rectangle 35">
            <a:extLst>
              <a:ext uri="{FF2B5EF4-FFF2-40B4-BE49-F238E27FC236}">
                <a16:creationId xmlns:a16="http://schemas.microsoft.com/office/drawing/2014/main" id="{2DAAE1B8-4D91-0E46-BF66-5AEB4119301F}"/>
              </a:ext>
            </a:extLst>
          </p:cNvPr>
          <p:cNvSpPr/>
          <p:nvPr/>
        </p:nvSpPr>
        <p:spPr>
          <a:xfrm>
            <a:off x="6184748" y="6299812"/>
            <a:ext cx="2942218" cy="3701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rPr>
              <a:t>Accelerated Maturation</a:t>
            </a:r>
          </a:p>
        </p:txBody>
      </p:sp>
      <p:sp>
        <p:nvSpPr>
          <p:cNvPr id="37" name="Rectangle 36">
            <a:extLst>
              <a:ext uri="{FF2B5EF4-FFF2-40B4-BE49-F238E27FC236}">
                <a16:creationId xmlns:a16="http://schemas.microsoft.com/office/drawing/2014/main" id="{1E14E736-A9FC-974D-82F4-86177CB65311}"/>
              </a:ext>
            </a:extLst>
          </p:cNvPr>
          <p:cNvSpPr/>
          <p:nvPr/>
        </p:nvSpPr>
        <p:spPr>
          <a:xfrm>
            <a:off x="6202677" y="4181964"/>
            <a:ext cx="2942218" cy="3701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rPr>
              <a:t>Arrested Development</a:t>
            </a:r>
          </a:p>
        </p:txBody>
      </p:sp>
      <p:sp>
        <p:nvSpPr>
          <p:cNvPr id="20" name="TextBox 19">
            <a:extLst>
              <a:ext uri="{FF2B5EF4-FFF2-40B4-BE49-F238E27FC236}">
                <a16:creationId xmlns:a16="http://schemas.microsoft.com/office/drawing/2014/main" id="{76142FDA-2933-9544-9876-2C5D360242B7}"/>
              </a:ext>
            </a:extLst>
          </p:cNvPr>
          <p:cNvSpPr txBox="1"/>
          <p:nvPr/>
        </p:nvSpPr>
        <p:spPr>
          <a:xfrm>
            <a:off x="10187493" y="6141014"/>
            <a:ext cx="2004507" cy="646331"/>
          </a:xfrm>
          <a:prstGeom prst="rect">
            <a:avLst/>
          </a:prstGeom>
          <a:noFill/>
        </p:spPr>
        <p:txBody>
          <a:bodyPr wrap="square" rtlCol="0">
            <a:spAutoFit/>
          </a:bodyPr>
          <a:lstStyle/>
          <a:p>
            <a:r>
              <a:rPr lang="en-US" dirty="0" err="1"/>
              <a:t>Bollich</a:t>
            </a:r>
            <a:r>
              <a:rPr lang="en-US" dirty="0"/>
              <a:t>, Beck, Hill, &amp; Jackson, 2018</a:t>
            </a:r>
          </a:p>
        </p:txBody>
      </p:sp>
    </p:spTree>
    <p:extLst>
      <p:ext uri="{BB962C8B-B14F-4D97-AF65-F5344CB8AC3E}">
        <p14:creationId xmlns:p14="http://schemas.microsoft.com/office/powerpoint/2010/main" val="15610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E063C5-C971-B64B-B25F-352BF40E62AC}"/>
              </a:ext>
            </a:extLst>
          </p:cNvPr>
          <p:cNvPicPr>
            <a:picLocks noChangeAspect="1"/>
          </p:cNvPicPr>
          <p:nvPr/>
        </p:nvPicPr>
        <p:blipFill>
          <a:blip r:embed="rId3"/>
          <a:stretch>
            <a:fillRect/>
          </a:stretch>
        </p:blipFill>
        <p:spPr>
          <a:xfrm>
            <a:off x="2470150" y="1566862"/>
            <a:ext cx="6872444" cy="3979863"/>
          </a:xfrm>
          <a:prstGeom prst="rect">
            <a:avLst/>
          </a:prstGeom>
        </p:spPr>
      </p:pic>
    </p:spTree>
    <p:extLst>
      <p:ext uri="{BB962C8B-B14F-4D97-AF65-F5344CB8AC3E}">
        <p14:creationId xmlns:p14="http://schemas.microsoft.com/office/powerpoint/2010/main" val="30930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47" name="Group 46">
            <a:extLst>
              <a:ext uri="{FF2B5EF4-FFF2-40B4-BE49-F238E27FC236}">
                <a16:creationId xmlns:a16="http://schemas.microsoft.com/office/drawing/2014/main" id="{99E0F84E-7723-AB44-A89B-93D371501EA7}"/>
              </a:ext>
            </a:extLst>
          </p:cNvPr>
          <p:cNvGrpSpPr/>
          <p:nvPr/>
        </p:nvGrpSpPr>
        <p:grpSpPr>
          <a:xfrm>
            <a:off x="1277649" y="3452659"/>
            <a:ext cx="4690971" cy="3348374"/>
            <a:chOff x="224528" y="3682270"/>
            <a:chExt cx="4690971" cy="3348374"/>
          </a:xfrm>
        </p:grpSpPr>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1592983" y="3682270"/>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244337" y="3826320"/>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875881" y="3826320"/>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3">
              <a:duotone>
                <a:schemeClr val="accent3">
                  <a:shade val="45000"/>
                  <a:satMod val="135000"/>
                </a:schemeClr>
                <a:prstClr val="white"/>
              </a:duotone>
            </a:blip>
            <a:stretch>
              <a:fillRect/>
            </a:stretch>
          </p:blipFill>
          <p:spPr>
            <a:xfrm>
              <a:off x="224528" y="4090414"/>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895690" y="4090414"/>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3">
              <a:duotone>
                <a:schemeClr val="bg2">
                  <a:shade val="45000"/>
                  <a:satMod val="135000"/>
                </a:schemeClr>
                <a:prstClr val="white"/>
              </a:duotone>
            </a:blip>
            <a:stretch>
              <a:fillRect/>
            </a:stretch>
          </p:blipFill>
          <p:spPr>
            <a:xfrm>
              <a:off x="1141016" y="4327359"/>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3">
              <a:lum bright="70000" contrast="-70000"/>
            </a:blip>
            <a:stretch>
              <a:fillRect/>
            </a:stretch>
          </p:blipFill>
          <p:spPr>
            <a:xfrm>
              <a:off x="1951533" y="4354508"/>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646577" y="4666676"/>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1244614" y="4969922"/>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1903701" y="5007534"/>
              <a:ext cx="2019809" cy="2023110"/>
            </a:xfrm>
            <a:prstGeom prst="rect">
              <a:avLst/>
            </a:prstGeom>
          </p:spPr>
        </p:pic>
      </p:grpSp>
      <p:grpSp>
        <p:nvGrpSpPr>
          <p:cNvPr id="48" name="Group 47">
            <a:extLst>
              <a:ext uri="{FF2B5EF4-FFF2-40B4-BE49-F238E27FC236}">
                <a16:creationId xmlns:a16="http://schemas.microsoft.com/office/drawing/2014/main" id="{CAACC611-C561-2C46-AD0F-61F471EA5604}"/>
              </a:ext>
            </a:extLst>
          </p:cNvPr>
          <p:cNvGrpSpPr/>
          <p:nvPr/>
        </p:nvGrpSpPr>
        <p:grpSpPr>
          <a:xfrm>
            <a:off x="6233755" y="3452659"/>
            <a:ext cx="4690971" cy="3348374"/>
            <a:chOff x="224528" y="3682270"/>
            <a:chExt cx="4690971" cy="3348374"/>
          </a:xfrm>
        </p:grpSpPr>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592983" y="3682270"/>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3">
              <a:duotone>
                <a:schemeClr val="accent6">
                  <a:shade val="45000"/>
                  <a:satMod val="135000"/>
                </a:schemeClr>
                <a:prstClr val="white"/>
              </a:duotone>
            </a:blip>
            <a:stretch>
              <a:fillRect/>
            </a:stretch>
          </p:blipFill>
          <p:spPr>
            <a:xfrm>
              <a:off x="2244337" y="3826320"/>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875881" y="3826320"/>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224528" y="4090414"/>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2895690" y="4090414"/>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3">
              <a:duotone>
                <a:schemeClr val="accent1">
                  <a:shade val="45000"/>
                  <a:satMod val="135000"/>
                </a:schemeClr>
                <a:prstClr val="white"/>
              </a:duotone>
            </a:blip>
            <a:stretch>
              <a:fillRect/>
            </a:stretch>
          </p:blipFill>
          <p:spPr>
            <a:xfrm>
              <a:off x="1141016" y="4327359"/>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951533" y="4354508"/>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646577" y="4666676"/>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244614" y="4969922"/>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903701" y="5007534"/>
              <a:ext cx="2019809" cy="2023110"/>
            </a:xfrm>
            <a:prstGeom prst="rect">
              <a:avLst/>
            </a:prstGeom>
          </p:spPr>
        </p:pic>
      </p:grpSp>
      <p:sp>
        <p:nvSpPr>
          <p:cNvPr id="2" name="TextBox 1">
            <a:extLst>
              <a:ext uri="{FF2B5EF4-FFF2-40B4-BE49-F238E27FC236}">
                <a16:creationId xmlns:a16="http://schemas.microsoft.com/office/drawing/2014/main" id="{B98BFCDF-D1C8-FA4B-AC9B-6A4AC742175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3" name="Rectangle 2">
            <a:extLst>
              <a:ext uri="{FF2B5EF4-FFF2-40B4-BE49-F238E27FC236}">
                <a16:creationId xmlns:a16="http://schemas.microsoft.com/office/drawing/2014/main" id="{5119C5FD-1663-CE48-A6AC-984BC0479392}"/>
              </a:ext>
            </a:extLst>
          </p:cNvPr>
          <p:cNvSpPr/>
          <p:nvPr/>
        </p:nvSpPr>
        <p:spPr>
          <a:xfrm>
            <a:off x="2729491" y="1380226"/>
            <a:ext cx="6627546" cy="1640221"/>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Tree>
    <p:extLst>
      <p:ext uri="{BB962C8B-B14F-4D97-AF65-F5344CB8AC3E}">
        <p14:creationId xmlns:p14="http://schemas.microsoft.com/office/powerpoint/2010/main" val="16064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2194137" y="4097748"/>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32287"/>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8253564" y="359670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2">
            <a:duotone>
              <a:schemeClr val="accent4">
                <a:shade val="45000"/>
                <a:satMod val="135000"/>
              </a:schemeClr>
              <a:prstClr val="white"/>
            </a:duotone>
          </a:blip>
          <a:stretch>
            <a:fillRect/>
          </a:stretch>
        </p:blipFill>
        <p:spPr>
          <a:xfrm>
            <a:off x="6092790" y="1366482"/>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.2</a:t>
            </a:r>
          </a:p>
        </p:txBody>
      </p:sp>
      <p:sp>
        <p:nvSpPr>
          <p:cNvPr id="27" name="TextBox 26">
            <a:extLst>
              <a:ext uri="{FF2B5EF4-FFF2-40B4-BE49-F238E27FC236}">
                <a16:creationId xmlns:a16="http://schemas.microsoft.com/office/drawing/2014/main" id="{DFF0A7D6-701A-9A4B-B9BE-71F97A45208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55695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90E2E6-7260-5549-AD3D-7DD05AEEA131}"/>
              </a:ext>
            </a:extLst>
          </p:cNvPr>
          <p:cNvSpPr/>
          <p:nvPr/>
        </p:nvSpPr>
        <p:spPr>
          <a:xfrm>
            <a:off x="2811766" y="569518"/>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5" name="Rectangle 4">
            <a:extLst>
              <a:ext uri="{FF2B5EF4-FFF2-40B4-BE49-F238E27FC236}">
                <a16:creationId xmlns:a16="http://schemas.microsoft.com/office/drawing/2014/main" id="{384889E7-A2C4-2E4C-AB56-0673E09340EB}"/>
              </a:ext>
            </a:extLst>
          </p:cNvPr>
          <p:cNvSpPr/>
          <p:nvPr/>
        </p:nvSpPr>
        <p:spPr>
          <a:xfrm>
            <a:off x="4601105" y="569519"/>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6" name="Rectangle 5">
            <a:extLst>
              <a:ext uri="{FF2B5EF4-FFF2-40B4-BE49-F238E27FC236}">
                <a16:creationId xmlns:a16="http://schemas.microsoft.com/office/drawing/2014/main" id="{4CF25528-2D1B-684F-A4B0-68D55F5EF2DC}"/>
              </a:ext>
            </a:extLst>
          </p:cNvPr>
          <p:cNvSpPr/>
          <p:nvPr/>
        </p:nvSpPr>
        <p:spPr>
          <a:xfrm>
            <a:off x="6417659" y="569518"/>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7" name="Rectangle 6">
            <a:extLst>
              <a:ext uri="{FF2B5EF4-FFF2-40B4-BE49-F238E27FC236}">
                <a16:creationId xmlns:a16="http://schemas.microsoft.com/office/drawing/2014/main" id="{39953436-4B83-1545-A297-ABDD14337E2E}"/>
              </a:ext>
            </a:extLst>
          </p:cNvPr>
          <p:cNvSpPr/>
          <p:nvPr/>
        </p:nvSpPr>
        <p:spPr>
          <a:xfrm>
            <a:off x="8206998" y="569519"/>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8" name="Rectangle 7">
            <a:extLst>
              <a:ext uri="{FF2B5EF4-FFF2-40B4-BE49-F238E27FC236}">
                <a16:creationId xmlns:a16="http://schemas.microsoft.com/office/drawing/2014/main" id="{E6C78CE1-3D1D-5343-A6C8-5FAAE3CB456B}"/>
              </a:ext>
            </a:extLst>
          </p:cNvPr>
          <p:cNvSpPr/>
          <p:nvPr/>
        </p:nvSpPr>
        <p:spPr>
          <a:xfrm>
            <a:off x="10023552" y="569520"/>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grpSp>
        <p:nvGrpSpPr>
          <p:cNvPr id="9" name="Group 8">
            <a:extLst>
              <a:ext uri="{FF2B5EF4-FFF2-40B4-BE49-F238E27FC236}">
                <a16:creationId xmlns:a16="http://schemas.microsoft.com/office/drawing/2014/main" id="{12A72FEF-0D55-C54B-A918-80F1365509A3}"/>
              </a:ext>
            </a:extLst>
          </p:cNvPr>
          <p:cNvGrpSpPr/>
          <p:nvPr/>
        </p:nvGrpSpPr>
        <p:grpSpPr>
          <a:xfrm>
            <a:off x="4601105" y="1599524"/>
            <a:ext cx="1598221" cy="1375199"/>
            <a:chOff x="1911693" y="1418896"/>
            <a:chExt cx="1598221" cy="945932"/>
          </a:xfrm>
        </p:grpSpPr>
        <p:cxnSp>
          <p:nvCxnSpPr>
            <p:cNvPr id="10" name="Straight Arrow Connector 9">
              <a:extLst>
                <a:ext uri="{FF2B5EF4-FFF2-40B4-BE49-F238E27FC236}">
                  <a16:creationId xmlns:a16="http://schemas.microsoft.com/office/drawing/2014/main" id="{0B37414C-C407-FF43-9A89-D0D51DEED880}"/>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5789FAC-5E69-C54A-B587-AAEBF92B9A63}"/>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F0E41AC-E37C-5B40-BBC2-6E764A64B783}"/>
              </a:ext>
            </a:extLst>
          </p:cNvPr>
          <p:cNvGrpSpPr/>
          <p:nvPr/>
        </p:nvGrpSpPr>
        <p:grpSpPr>
          <a:xfrm>
            <a:off x="6417659" y="1599524"/>
            <a:ext cx="1598221" cy="1375199"/>
            <a:chOff x="3728247" y="1418896"/>
            <a:chExt cx="1598221" cy="945932"/>
          </a:xfrm>
        </p:grpSpPr>
        <p:cxnSp>
          <p:nvCxnSpPr>
            <p:cNvPr id="13" name="Straight Arrow Connector 12">
              <a:extLst>
                <a:ext uri="{FF2B5EF4-FFF2-40B4-BE49-F238E27FC236}">
                  <a16:creationId xmlns:a16="http://schemas.microsoft.com/office/drawing/2014/main" id="{B71294CB-7311-B042-A83B-82E1006C9A33}"/>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881901E-5993-5D4C-9CDB-6AC373A9CAC3}"/>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D120C24-D492-5D41-AA8C-58AD24AEA84D}"/>
              </a:ext>
            </a:extLst>
          </p:cNvPr>
          <p:cNvGrpSpPr/>
          <p:nvPr/>
        </p:nvGrpSpPr>
        <p:grpSpPr>
          <a:xfrm>
            <a:off x="8206998" y="1599525"/>
            <a:ext cx="1598221" cy="1375198"/>
            <a:chOff x="5517586" y="1418896"/>
            <a:chExt cx="1598221" cy="945931"/>
          </a:xfrm>
        </p:grpSpPr>
        <p:cxnSp>
          <p:nvCxnSpPr>
            <p:cNvPr id="16" name="Straight Arrow Connector 15">
              <a:extLst>
                <a:ext uri="{FF2B5EF4-FFF2-40B4-BE49-F238E27FC236}">
                  <a16:creationId xmlns:a16="http://schemas.microsoft.com/office/drawing/2014/main" id="{5AA982BD-857B-5243-921B-E9CC3BB4AC23}"/>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06B3E67-59B6-B24C-AC28-7C7211D32819}"/>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3FBEB60-80FD-744F-A467-5F8D8D1169AF}"/>
              </a:ext>
            </a:extLst>
          </p:cNvPr>
          <p:cNvGrpSpPr/>
          <p:nvPr/>
        </p:nvGrpSpPr>
        <p:grpSpPr>
          <a:xfrm>
            <a:off x="8782406" y="1599524"/>
            <a:ext cx="5597454" cy="3802309"/>
            <a:chOff x="6092994" y="1418896"/>
            <a:chExt cx="5597454" cy="2615422"/>
          </a:xfrm>
        </p:grpSpPr>
        <p:sp>
          <p:nvSpPr>
            <p:cNvPr id="19" name="Arc 18">
              <a:extLst>
                <a:ext uri="{FF2B5EF4-FFF2-40B4-BE49-F238E27FC236}">
                  <a16:creationId xmlns:a16="http://schemas.microsoft.com/office/drawing/2014/main" id="{8F621E36-23F4-9342-BCC7-6E5D733B9480}"/>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43136514-7E11-754A-BF5B-EBDDF5C9D556}"/>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782BF75-CE7F-3046-A4A4-301F6C774E74}"/>
              </a:ext>
            </a:extLst>
          </p:cNvPr>
          <p:cNvGrpSpPr/>
          <p:nvPr/>
        </p:nvGrpSpPr>
        <p:grpSpPr>
          <a:xfrm>
            <a:off x="2811766" y="1599525"/>
            <a:ext cx="1571006" cy="1375198"/>
            <a:chOff x="122354" y="1418896"/>
            <a:chExt cx="1571006" cy="945931"/>
          </a:xfrm>
        </p:grpSpPr>
        <p:sp>
          <p:nvSpPr>
            <p:cNvPr id="22" name="Rectangle 21">
              <a:extLst>
                <a:ext uri="{FF2B5EF4-FFF2-40B4-BE49-F238E27FC236}">
                  <a16:creationId xmlns:a16="http://schemas.microsoft.com/office/drawing/2014/main" id="{0FB4FD6A-5EFB-0D43-B545-330CDAA9BFF7}"/>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1693E4E-84B2-224D-B3A7-CF1B653C58F2}"/>
                </a:ext>
              </a:extLst>
            </p:cNvPr>
            <p:cNvCxnSpPr>
              <a:cxnSpLocks/>
              <a:endCxn id="22"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FBD979E-FCFE-F24F-972D-F0C95DF516F0}"/>
              </a:ext>
            </a:extLst>
          </p:cNvPr>
          <p:cNvSpPr/>
          <p:nvPr/>
        </p:nvSpPr>
        <p:spPr>
          <a:xfrm>
            <a:off x="355002" y="569518"/>
            <a:ext cx="2108499"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Big 5</a:t>
            </a:r>
          </a:p>
        </p:txBody>
      </p:sp>
      <p:sp>
        <p:nvSpPr>
          <p:cNvPr id="26" name="Rectangle 25">
            <a:extLst>
              <a:ext uri="{FF2B5EF4-FFF2-40B4-BE49-F238E27FC236}">
                <a16:creationId xmlns:a16="http://schemas.microsoft.com/office/drawing/2014/main" id="{93BCC834-5A85-DC4A-A789-3B8D02D4E798}"/>
              </a:ext>
            </a:extLst>
          </p:cNvPr>
          <p:cNvSpPr/>
          <p:nvPr/>
        </p:nvSpPr>
        <p:spPr>
          <a:xfrm>
            <a:off x="623748" y="1599525"/>
            <a:ext cx="1572768"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Direction</a:t>
            </a:r>
          </a:p>
        </p:txBody>
      </p:sp>
      <p:sp>
        <p:nvSpPr>
          <p:cNvPr id="31" name="Rectangle 30">
            <a:extLst>
              <a:ext uri="{FF2B5EF4-FFF2-40B4-BE49-F238E27FC236}">
                <a16:creationId xmlns:a16="http://schemas.microsoft.com/office/drawing/2014/main" id="{4B5F05FC-36F0-EB43-AD20-CB1C81E2C518}"/>
              </a:ext>
            </a:extLst>
          </p:cNvPr>
          <p:cNvSpPr/>
          <p:nvPr/>
        </p:nvSpPr>
        <p:spPr>
          <a:xfrm>
            <a:off x="609152" y="320625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Magnitude</a:t>
            </a:r>
          </a:p>
        </p:txBody>
      </p:sp>
      <p:sp>
        <p:nvSpPr>
          <p:cNvPr id="32" name="Rectangle 31">
            <a:extLst>
              <a:ext uri="{FF2B5EF4-FFF2-40B4-BE49-F238E27FC236}">
                <a16:creationId xmlns:a16="http://schemas.microsoft.com/office/drawing/2014/main" id="{90B3DFBC-3BD6-3646-AB78-79444A6CEB6A}"/>
              </a:ext>
            </a:extLst>
          </p:cNvPr>
          <p:cNvSpPr/>
          <p:nvPr/>
        </p:nvSpPr>
        <p:spPr>
          <a:xfrm>
            <a:off x="616450" y="4806518"/>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Timing</a:t>
            </a:r>
          </a:p>
        </p:txBody>
      </p:sp>
      <p:cxnSp>
        <p:nvCxnSpPr>
          <p:cNvPr id="35" name="Straight Connector 34">
            <a:extLst>
              <a:ext uri="{FF2B5EF4-FFF2-40B4-BE49-F238E27FC236}">
                <a16:creationId xmlns:a16="http://schemas.microsoft.com/office/drawing/2014/main" id="{A662C985-7915-674F-A7CE-7D8DC659B314}"/>
              </a:ext>
            </a:extLst>
          </p:cNvPr>
          <p:cNvCxnSpPr>
            <a:cxnSpLocks/>
          </p:cNvCxnSpPr>
          <p:nvPr/>
        </p:nvCxnSpPr>
        <p:spPr>
          <a:xfrm>
            <a:off x="2506533" y="1704629"/>
            <a:ext cx="0" cy="43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ED7DA2B-47FB-3540-B3AA-46E9ABB042E7}"/>
              </a:ext>
            </a:extLst>
          </p:cNvPr>
          <p:cNvSpPr/>
          <p:nvPr/>
        </p:nvSpPr>
        <p:spPr>
          <a:xfrm>
            <a:off x="2804468"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t>
            </a:r>
          </a:p>
        </p:txBody>
      </p:sp>
      <p:sp>
        <p:nvSpPr>
          <p:cNvPr id="37" name="Rectangle 36">
            <a:extLst>
              <a:ext uri="{FF2B5EF4-FFF2-40B4-BE49-F238E27FC236}">
                <a16:creationId xmlns:a16="http://schemas.microsoft.com/office/drawing/2014/main" id="{31FAC8DC-EA2B-8A4B-B875-7E5DF2CC6FDB}"/>
              </a:ext>
            </a:extLst>
          </p:cNvPr>
          <p:cNvSpPr/>
          <p:nvPr/>
        </p:nvSpPr>
        <p:spPr>
          <a:xfrm>
            <a:off x="4593806" y="3208186"/>
            <a:ext cx="1598219"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.6 SD</a:t>
            </a:r>
          </a:p>
        </p:txBody>
      </p:sp>
      <p:sp>
        <p:nvSpPr>
          <p:cNvPr id="38" name="Rectangle 37">
            <a:extLst>
              <a:ext uri="{FF2B5EF4-FFF2-40B4-BE49-F238E27FC236}">
                <a16:creationId xmlns:a16="http://schemas.microsoft.com/office/drawing/2014/main" id="{A1A9E2E0-6417-6B4D-9E6C-E9853A8104A1}"/>
              </a:ext>
            </a:extLst>
          </p:cNvPr>
          <p:cNvSpPr/>
          <p:nvPr/>
        </p:nvSpPr>
        <p:spPr>
          <a:xfrm>
            <a:off x="6410360" y="3208186"/>
            <a:ext cx="1598221"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1 SD</a:t>
            </a:r>
          </a:p>
        </p:txBody>
      </p:sp>
      <p:sp>
        <p:nvSpPr>
          <p:cNvPr id="39" name="Rectangle 38">
            <a:extLst>
              <a:ext uri="{FF2B5EF4-FFF2-40B4-BE49-F238E27FC236}">
                <a16:creationId xmlns:a16="http://schemas.microsoft.com/office/drawing/2014/main" id="{44E96A77-B015-304B-A7FC-97EF1EA2E314}"/>
              </a:ext>
            </a:extLst>
          </p:cNvPr>
          <p:cNvSpPr/>
          <p:nvPr/>
        </p:nvSpPr>
        <p:spPr>
          <a:xfrm>
            <a:off x="8226915"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-.8 SD</a:t>
            </a:r>
          </a:p>
        </p:txBody>
      </p:sp>
      <p:sp>
        <p:nvSpPr>
          <p:cNvPr id="40" name="Rectangle 39">
            <a:extLst>
              <a:ext uri="{FF2B5EF4-FFF2-40B4-BE49-F238E27FC236}">
                <a16:creationId xmlns:a16="http://schemas.microsoft.com/office/drawing/2014/main" id="{0D9BE7AE-4A20-8D44-B4C5-AFABF1330314}"/>
              </a:ext>
            </a:extLst>
          </p:cNvPr>
          <p:cNvSpPr/>
          <p:nvPr/>
        </p:nvSpPr>
        <p:spPr>
          <a:xfrm>
            <a:off x="10016253"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.4 SD</a:t>
            </a:r>
          </a:p>
        </p:txBody>
      </p:sp>
      <p:sp>
        <p:nvSpPr>
          <p:cNvPr id="42" name="Rectangle 41">
            <a:extLst>
              <a:ext uri="{FF2B5EF4-FFF2-40B4-BE49-F238E27FC236}">
                <a16:creationId xmlns:a16="http://schemas.microsoft.com/office/drawing/2014/main" id="{64B73B6B-08DD-8042-9F7A-B9C0C4395D5B}"/>
              </a:ext>
            </a:extLst>
          </p:cNvPr>
          <p:cNvSpPr/>
          <p:nvPr/>
        </p:nvSpPr>
        <p:spPr>
          <a:xfrm>
            <a:off x="2804468"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t>
            </a:r>
          </a:p>
        </p:txBody>
      </p:sp>
      <p:sp>
        <p:nvSpPr>
          <p:cNvPr id="43" name="Rectangle 42">
            <a:extLst>
              <a:ext uri="{FF2B5EF4-FFF2-40B4-BE49-F238E27FC236}">
                <a16:creationId xmlns:a16="http://schemas.microsoft.com/office/drawing/2014/main" id="{496C562F-CD86-A642-BB9C-6BE20F07E991}"/>
              </a:ext>
            </a:extLst>
          </p:cNvPr>
          <p:cNvSpPr/>
          <p:nvPr/>
        </p:nvSpPr>
        <p:spPr>
          <a:xfrm>
            <a:off x="4593806" y="4806517"/>
            <a:ext cx="1598219"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Lifespan</a:t>
            </a:r>
          </a:p>
        </p:txBody>
      </p:sp>
      <p:sp>
        <p:nvSpPr>
          <p:cNvPr id="44" name="Rectangle 43">
            <a:extLst>
              <a:ext uri="{FF2B5EF4-FFF2-40B4-BE49-F238E27FC236}">
                <a16:creationId xmlns:a16="http://schemas.microsoft.com/office/drawing/2014/main" id="{94B42788-ADCC-9448-A203-F2C50DC05015}"/>
              </a:ext>
            </a:extLst>
          </p:cNvPr>
          <p:cNvSpPr/>
          <p:nvPr/>
        </p:nvSpPr>
        <p:spPr>
          <a:xfrm>
            <a:off x="6410360" y="4806517"/>
            <a:ext cx="1598221"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Lifespan</a:t>
            </a:r>
          </a:p>
        </p:txBody>
      </p:sp>
      <p:sp>
        <p:nvSpPr>
          <p:cNvPr id="45" name="Rectangle 44">
            <a:extLst>
              <a:ext uri="{FF2B5EF4-FFF2-40B4-BE49-F238E27FC236}">
                <a16:creationId xmlns:a16="http://schemas.microsoft.com/office/drawing/2014/main" id="{75098012-B252-224A-A843-432F76050F2E}"/>
              </a:ext>
            </a:extLst>
          </p:cNvPr>
          <p:cNvSpPr/>
          <p:nvPr/>
        </p:nvSpPr>
        <p:spPr>
          <a:xfrm>
            <a:off x="8226915"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10-35</a:t>
            </a:r>
          </a:p>
        </p:txBody>
      </p:sp>
      <p:sp>
        <p:nvSpPr>
          <p:cNvPr id="46" name="Rectangle 45">
            <a:extLst>
              <a:ext uri="{FF2B5EF4-FFF2-40B4-BE49-F238E27FC236}">
                <a16:creationId xmlns:a16="http://schemas.microsoft.com/office/drawing/2014/main" id="{F1E20756-45F0-7B48-B864-05C5EC3E67B9}"/>
              </a:ext>
            </a:extLst>
          </p:cNvPr>
          <p:cNvSpPr/>
          <p:nvPr/>
        </p:nvSpPr>
        <p:spPr>
          <a:xfrm>
            <a:off x="10016253"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10-20</a:t>
            </a:r>
          </a:p>
        </p:txBody>
      </p:sp>
      <p:sp>
        <p:nvSpPr>
          <p:cNvPr id="2" name="TextBox 1">
            <a:extLst>
              <a:ext uri="{FF2B5EF4-FFF2-40B4-BE49-F238E27FC236}">
                <a16:creationId xmlns:a16="http://schemas.microsoft.com/office/drawing/2014/main" id="{B243972D-423E-3340-B4C7-BB21E827E41D}"/>
              </a:ext>
            </a:extLst>
          </p:cNvPr>
          <p:cNvSpPr txBox="1"/>
          <p:nvPr/>
        </p:nvSpPr>
        <p:spPr>
          <a:xfrm>
            <a:off x="8491370" y="6414644"/>
            <a:ext cx="3700630" cy="369332"/>
          </a:xfrm>
          <a:prstGeom prst="rect">
            <a:avLst/>
          </a:prstGeom>
          <a:noFill/>
        </p:spPr>
        <p:txBody>
          <a:bodyPr wrap="square" rtlCol="0">
            <a:spAutoFit/>
          </a:bodyPr>
          <a:lstStyle/>
          <a:p>
            <a:r>
              <a:rPr lang="en-US" dirty="0"/>
              <a:t>Roberts, Walton, &amp; </a:t>
            </a:r>
            <a:r>
              <a:rPr lang="en-US" dirty="0" err="1"/>
              <a:t>Viechtbauer</a:t>
            </a:r>
            <a:r>
              <a:rPr lang="en-US" dirty="0"/>
              <a:t>, 2006</a:t>
            </a:r>
          </a:p>
        </p:txBody>
      </p:sp>
    </p:spTree>
    <p:extLst>
      <p:ext uri="{BB962C8B-B14F-4D97-AF65-F5344CB8AC3E}">
        <p14:creationId xmlns:p14="http://schemas.microsoft.com/office/powerpoint/2010/main" val="42136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6" grpId="0" animBg="1"/>
      <p:bldP spid="31" grpId="0" animBg="1"/>
      <p:bldP spid="32" grpId="0" animBg="1"/>
      <p:bldP spid="36" grpId="0" animBg="1"/>
      <p:bldP spid="37" grpId="0" animBg="1"/>
      <p:bldP spid="38" grpId="0" animBg="1"/>
      <p:bldP spid="39" grpId="0" animBg="1"/>
      <p:bldP spid="40"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4014558" y="1332287"/>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6102684" y="1366482"/>
            <a:ext cx="2019809" cy="2023110"/>
          </a:xfrm>
          <a:prstGeom prst="rect">
            <a:avLst/>
          </a:prstGeom>
        </p:spPr>
      </p:pic>
      <p:sp>
        <p:nvSpPr>
          <p:cNvPr id="30" name="TextBox 29">
            <a:extLst>
              <a:ext uri="{FF2B5EF4-FFF2-40B4-BE49-F238E27FC236}">
                <a16:creationId xmlns:a16="http://schemas.microsoft.com/office/drawing/2014/main" id="{A3EEA89E-084A-3A45-A694-FB9755D49261}"/>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.6</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grpSp>
        <p:nvGrpSpPr>
          <p:cNvPr id="29" name="Group 28">
            <a:extLst>
              <a:ext uri="{FF2B5EF4-FFF2-40B4-BE49-F238E27FC236}">
                <a16:creationId xmlns:a16="http://schemas.microsoft.com/office/drawing/2014/main" id="{90289120-04BC-4F4C-A27A-10781DD8D14D}"/>
              </a:ext>
            </a:extLst>
          </p:cNvPr>
          <p:cNvGrpSpPr/>
          <p:nvPr/>
        </p:nvGrpSpPr>
        <p:grpSpPr>
          <a:xfrm>
            <a:off x="-212728" y="119827"/>
            <a:ext cx="2500281" cy="1246655"/>
            <a:chOff x="-800583" y="1083186"/>
            <a:chExt cx="4098041" cy="2057305"/>
          </a:xfrm>
        </p:grpSpPr>
        <p:pic>
          <p:nvPicPr>
            <p:cNvPr id="31" name="Picture 30">
              <a:extLst>
                <a:ext uri="{FF2B5EF4-FFF2-40B4-BE49-F238E27FC236}">
                  <a16:creationId xmlns:a16="http://schemas.microsoft.com/office/drawing/2014/main" id="{3D00215B-FECD-0140-9EFD-BCA7966FDC09}"/>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DC137AE4-AB9D-524B-B8C1-18F848F858F6}"/>
                </a:ext>
              </a:extLst>
            </p:cNvPr>
            <p:cNvPicPr>
              <a:picLocks noChangeAspect="1"/>
            </p:cNvPicPr>
            <p:nvPr/>
          </p:nvPicPr>
          <p:blipFill>
            <a:blip r:embed="rId2">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037C9D53-5DCC-E844-9330-F06FBB730176}"/>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.2</a:t>
              </a:r>
            </a:p>
          </p:txBody>
        </p:sp>
      </p:grpSp>
      <p:sp>
        <p:nvSpPr>
          <p:cNvPr id="46" name="TextBox 45">
            <a:extLst>
              <a:ext uri="{FF2B5EF4-FFF2-40B4-BE49-F238E27FC236}">
                <a16:creationId xmlns:a16="http://schemas.microsoft.com/office/drawing/2014/main" id="{9810C52C-3F8B-1B4E-9A16-0CCF9C77A64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395825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14442"/>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.9</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70" name="Picture 69">
            <a:extLst>
              <a:ext uri="{FF2B5EF4-FFF2-40B4-BE49-F238E27FC236}">
                <a16:creationId xmlns:a16="http://schemas.microsoft.com/office/drawing/2014/main" id="{3233B336-C23A-174F-9657-EF0621521F7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71" name="Picture 70">
            <a:extLst>
              <a:ext uri="{FF2B5EF4-FFF2-40B4-BE49-F238E27FC236}">
                <a16:creationId xmlns:a16="http://schemas.microsoft.com/office/drawing/2014/main" id="{4972ADD3-B6CF-8C4C-9013-73F162A6FC0E}"/>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sp>
        <p:nvSpPr>
          <p:cNvPr id="72" name="TextBox 71">
            <a:extLst>
              <a:ext uri="{FF2B5EF4-FFF2-40B4-BE49-F238E27FC236}">
                <a16:creationId xmlns:a16="http://schemas.microsoft.com/office/drawing/2014/main" id="{07E41C89-D801-A846-93A8-BF9D9B2651D8}"/>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grpSp>
        <p:nvGrpSpPr>
          <p:cNvPr id="73" name="Group 72">
            <a:extLst>
              <a:ext uri="{FF2B5EF4-FFF2-40B4-BE49-F238E27FC236}">
                <a16:creationId xmlns:a16="http://schemas.microsoft.com/office/drawing/2014/main" id="{0EF1C680-7691-AC41-8044-8802C17F7701}"/>
              </a:ext>
            </a:extLst>
          </p:cNvPr>
          <p:cNvGrpSpPr/>
          <p:nvPr/>
        </p:nvGrpSpPr>
        <p:grpSpPr>
          <a:xfrm>
            <a:off x="-219958" y="611613"/>
            <a:ext cx="2500281" cy="1246655"/>
            <a:chOff x="-800583" y="1083186"/>
            <a:chExt cx="4098041" cy="2057305"/>
          </a:xfrm>
        </p:grpSpPr>
        <p:pic>
          <p:nvPicPr>
            <p:cNvPr id="74" name="Picture 73">
              <a:extLst>
                <a:ext uri="{FF2B5EF4-FFF2-40B4-BE49-F238E27FC236}">
                  <a16:creationId xmlns:a16="http://schemas.microsoft.com/office/drawing/2014/main" id="{5F07AEBE-5FB4-9446-B9EF-886D07EFABA9}"/>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75" name="Picture 74">
              <a:extLst>
                <a:ext uri="{FF2B5EF4-FFF2-40B4-BE49-F238E27FC236}">
                  <a16:creationId xmlns:a16="http://schemas.microsoft.com/office/drawing/2014/main" id="{10166C8D-E76D-1D4C-A4C9-6AF17CAA9C03}"/>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76" name="TextBox 75">
              <a:extLst>
                <a:ext uri="{FF2B5EF4-FFF2-40B4-BE49-F238E27FC236}">
                  <a16:creationId xmlns:a16="http://schemas.microsoft.com/office/drawing/2014/main" id="{0111C717-A5A5-5247-B21C-1397EAFF4EA0}"/>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sp>
        <p:nvSpPr>
          <p:cNvPr id="31" name="TextBox 30">
            <a:extLst>
              <a:ext uri="{FF2B5EF4-FFF2-40B4-BE49-F238E27FC236}">
                <a16:creationId xmlns:a16="http://schemas.microsoft.com/office/drawing/2014/main" id="{387A0B47-637E-6343-B5CE-75E9A63262F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2837706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4014558" y="1314442"/>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.3</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54" name="Picture 53">
            <a:extLst>
              <a:ext uri="{FF2B5EF4-FFF2-40B4-BE49-F238E27FC236}">
                <a16:creationId xmlns:a16="http://schemas.microsoft.com/office/drawing/2014/main" id="{4034C5B2-2E7C-0245-8342-27A0B253335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61" name="Picture 60">
            <a:extLst>
              <a:ext uri="{FF2B5EF4-FFF2-40B4-BE49-F238E27FC236}">
                <a16:creationId xmlns:a16="http://schemas.microsoft.com/office/drawing/2014/main" id="{BAF45FC0-6A8B-1449-9F5E-E0142D0CE960}"/>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grpSp>
        <p:nvGrpSpPr>
          <p:cNvPr id="63" name="Group 62">
            <a:extLst>
              <a:ext uri="{FF2B5EF4-FFF2-40B4-BE49-F238E27FC236}">
                <a16:creationId xmlns:a16="http://schemas.microsoft.com/office/drawing/2014/main" id="{29243F1E-9A75-A043-9F41-E9F9ECEB85B1}"/>
              </a:ext>
            </a:extLst>
          </p:cNvPr>
          <p:cNvGrpSpPr/>
          <p:nvPr/>
        </p:nvGrpSpPr>
        <p:grpSpPr>
          <a:xfrm>
            <a:off x="-219958" y="611613"/>
            <a:ext cx="2500281" cy="1246655"/>
            <a:chOff x="-800583" y="1083186"/>
            <a:chExt cx="4098041" cy="2057305"/>
          </a:xfrm>
        </p:grpSpPr>
        <p:pic>
          <p:nvPicPr>
            <p:cNvPr id="64" name="Picture 63">
              <a:extLst>
                <a:ext uri="{FF2B5EF4-FFF2-40B4-BE49-F238E27FC236}">
                  <a16:creationId xmlns:a16="http://schemas.microsoft.com/office/drawing/2014/main" id="{45BE410B-2E69-494A-999B-507C4866C065}"/>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65" name="Picture 64">
              <a:extLst>
                <a:ext uri="{FF2B5EF4-FFF2-40B4-BE49-F238E27FC236}">
                  <a16:creationId xmlns:a16="http://schemas.microsoft.com/office/drawing/2014/main" id="{A4A32CBA-D83A-A04F-B818-61E88BBEECFB}"/>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66" name="TextBox 65">
              <a:extLst>
                <a:ext uri="{FF2B5EF4-FFF2-40B4-BE49-F238E27FC236}">
                  <a16:creationId xmlns:a16="http://schemas.microsoft.com/office/drawing/2014/main" id="{D7B49D91-4C9D-C542-885D-95ADE0B49EE5}"/>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67" name="Group 66">
            <a:extLst>
              <a:ext uri="{FF2B5EF4-FFF2-40B4-BE49-F238E27FC236}">
                <a16:creationId xmlns:a16="http://schemas.microsoft.com/office/drawing/2014/main" id="{C41BDDF1-FC6D-5545-8F82-6539C8934312}"/>
              </a:ext>
            </a:extLst>
          </p:cNvPr>
          <p:cNvGrpSpPr/>
          <p:nvPr/>
        </p:nvGrpSpPr>
        <p:grpSpPr>
          <a:xfrm>
            <a:off x="-218498" y="1076892"/>
            <a:ext cx="2500281" cy="1246655"/>
            <a:chOff x="-800583" y="1083186"/>
            <a:chExt cx="4098041" cy="2057305"/>
          </a:xfrm>
        </p:grpSpPr>
        <p:pic>
          <p:nvPicPr>
            <p:cNvPr id="68" name="Picture 67">
              <a:extLst>
                <a:ext uri="{FF2B5EF4-FFF2-40B4-BE49-F238E27FC236}">
                  <a16:creationId xmlns:a16="http://schemas.microsoft.com/office/drawing/2014/main" id="{9E693259-1316-EA48-9210-CCE5CBF48335}"/>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69" name="Picture 68">
              <a:extLst>
                <a:ext uri="{FF2B5EF4-FFF2-40B4-BE49-F238E27FC236}">
                  <a16:creationId xmlns:a16="http://schemas.microsoft.com/office/drawing/2014/main" id="{181730D4-1DAB-B345-8A97-3DAC111C3958}"/>
                </a:ext>
              </a:extLst>
            </p:cNvPr>
            <p:cNvPicPr>
              <a:picLocks noChangeAspect="1"/>
            </p:cNvPicPr>
            <p:nvPr/>
          </p:nvPicPr>
          <p:blipFill>
            <a:blip r:embed="rId2">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70" name="TextBox 69">
              <a:extLst>
                <a:ext uri="{FF2B5EF4-FFF2-40B4-BE49-F238E27FC236}">
                  <a16:creationId xmlns:a16="http://schemas.microsoft.com/office/drawing/2014/main" id="{1FF7999B-3D67-8349-A71B-33C44B0C8642}"/>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sp>
        <p:nvSpPr>
          <p:cNvPr id="34" name="TextBox 33">
            <a:extLst>
              <a:ext uri="{FF2B5EF4-FFF2-40B4-BE49-F238E27FC236}">
                <a16:creationId xmlns:a16="http://schemas.microsoft.com/office/drawing/2014/main" id="{2B95940B-BFD9-0A49-8382-FC5CC9014BA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62" name="df">
            <a:extLst>
              <a:ext uri="{FF2B5EF4-FFF2-40B4-BE49-F238E27FC236}">
                <a16:creationId xmlns:a16="http://schemas.microsoft.com/office/drawing/2014/main" id="{A89FCF13-FFE3-7E45-9C03-9573BBEFCE3E}"/>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spTree>
    <p:extLst>
      <p:ext uri="{BB962C8B-B14F-4D97-AF65-F5344CB8AC3E}">
        <p14:creationId xmlns:p14="http://schemas.microsoft.com/office/powerpoint/2010/main" val="233385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3" name="Group 2">
            <a:extLst>
              <a:ext uri="{FF2B5EF4-FFF2-40B4-BE49-F238E27FC236}">
                <a16:creationId xmlns:a16="http://schemas.microsoft.com/office/drawing/2014/main" id="{67CC3949-CD66-1547-8DBD-F52212CEAF61}"/>
              </a:ext>
            </a:extLst>
          </p:cNvPr>
          <p:cNvGrpSpPr/>
          <p:nvPr/>
        </p:nvGrpSpPr>
        <p:grpSpPr>
          <a:xfrm>
            <a:off x="-212728" y="119827"/>
            <a:ext cx="2500281" cy="1246655"/>
            <a:chOff x="-800583" y="1083186"/>
            <a:chExt cx="4098041" cy="2057305"/>
          </a:xfrm>
        </p:grpSpPr>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1.2</a:t>
              </a:r>
            </a:p>
          </p:txBody>
        </p:sp>
      </p:grpSp>
      <p:grpSp>
        <p:nvGrpSpPr>
          <p:cNvPr id="29" name="Group 28">
            <a:extLst>
              <a:ext uri="{FF2B5EF4-FFF2-40B4-BE49-F238E27FC236}">
                <a16:creationId xmlns:a16="http://schemas.microsoft.com/office/drawing/2014/main" id="{97E916B5-2629-5447-9BBB-C942AE1C328A}"/>
              </a:ext>
            </a:extLst>
          </p:cNvPr>
          <p:cNvGrpSpPr/>
          <p:nvPr/>
        </p:nvGrpSpPr>
        <p:grpSpPr>
          <a:xfrm>
            <a:off x="-219958" y="611613"/>
            <a:ext cx="2500281" cy="1246655"/>
            <a:chOff x="-800583" y="1083186"/>
            <a:chExt cx="4098041" cy="2057305"/>
          </a:xfrm>
        </p:grpSpPr>
        <p:pic>
          <p:nvPicPr>
            <p:cNvPr id="31" name="Picture 30">
              <a:extLst>
                <a:ext uri="{FF2B5EF4-FFF2-40B4-BE49-F238E27FC236}">
                  <a16:creationId xmlns:a16="http://schemas.microsoft.com/office/drawing/2014/main" id="{362870E9-9EE4-034C-ABB7-31B9C6422BBA}"/>
                </a:ext>
              </a:extLst>
            </p:cNvPr>
            <p:cNvPicPr>
              <a:picLocks noChangeAspect="1"/>
            </p:cNvPicPr>
            <p:nvPr/>
          </p:nvPicPr>
          <p:blipFill>
            <a:blip r:embed="rId3">
              <a:duotone>
                <a:schemeClr val="bg2">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C89B99B9-8F54-5745-8F57-26FE33711872}"/>
                </a:ext>
              </a:extLst>
            </p:cNvPr>
            <p:cNvPicPr>
              <a:picLocks noChangeAspect="1"/>
            </p:cNvPicPr>
            <p:nvPr/>
          </p:nvPicPr>
          <p:blipFill>
            <a:blip r:embed="rId3">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35BC6C5F-0893-3F45-AAA2-E2E686221173}"/>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41" name="Group 40">
            <a:extLst>
              <a:ext uri="{FF2B5EF4-FFF2-40B4-BE49-F238E27FC236}">
                <a16:creationId xmlns:a16="http://schemas.microsoft.com/office/drawing/2014/main" id="{C1088ED8-CFDE-7542-AC6C-49F9ED9D62F0}"/>
              </a:ext>
            </a:extLst>
          </p:cNvPr>
          <p:cNvGrpSpPr/>
          <p:nvPr/>
        </p:nvGrpSpPr>
        <p:grpSpPr>
          <a:xfrm>
            <a:off x="-218498" y="1076892"/>
            <a:ext cx="2500281" cy="1246655"/>
            <a:chOff x="-800583" y="1083186"/>
            <a:chExt cx="4098041" cy="2057305"/>
          </a:xfrm>
        </p:grpSpPr>
        <p:pic>
          <p:nvPicPr>
            <p:cNvPr id="47" name="Picture 46">
              <a:extLst>
                <a:ext uri="{FF2B5EF4-FFF2-40B4-BE49-F238E27FC236}">
                  <a16:creationId xmlns:a16="http://schemas.microsoft.com/office/drawing/2014/main" id="{BC26EF70-3ACC-D446-9936-C1B0BC6F10A7}"/>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48" name="Picture 47">
              <a:extLst>
                <a:ext uri="{FF2B5EF4-FFF2-40B4-BE49-F238E27FC236}">
                  <a16:creationId xmlns:a16="http://schemas.microsoft.com/office/drawing/2014/main" id="{1C395FCC-97B5-8A4D-A42D-7EB8079D861B}"/>
                </a:ext>
              </a:extLst>
            </p:cNvPr>
            <p:cNvPicPr>
              <a:picLocks noChangeAspect="1"/>
            </p:cNvPicPr>
            <p:nvPr/>
          </p:nvPicPr>
          <p:blipFill>
            <a:blip r:embed="rId3">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50" name="TextBox 49">
              <a:extLst>
                <a:ext uri="{FF2B5EF4-FFF2-40B4-BE49-F238E27FC236}">
                  <a16:creationId xmlns:a16="http://schemas.microsoft.com/office/drawing/2014/main" id="{DDE7A7B1-5DAC-D14C-8ED5-B4258595F61F}"/>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231408" y="1487729"/>
            <a:ext cx="1244984" cy="1247019"/>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060246" y="1487729"/>
            <a:ext cx="1244984" cy="1247019"/>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234644" y="1875524"/>
            <a:ext cx="1244984" cy="1247019"/>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1053372" y="1859985"/>
            <a:ext cx="1244984" cy="1247019"/>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41945" y="2232560"/>
            <a:ext cx="1244984" cy="1247019"/>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1065661" y="2228123"/>
            <a:ext cx="1244984" cy="1247019"/>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41945" y="2630747"/>
            <a:ext cx="1244984" cy="1247019"/>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1060246" y="2630747"/>
            <a:ext cx="1244984" cy="1247019"/>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41945" y="3033695"/>
            <a:ext cx="1244984" cy="1247019"/>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062954" y="3084815"/>
            <a:ext cx="1244984" cy="1247019"/>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241945" y="3429743"/>
            <a:ext cx="1244984" cy="1247019"/>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077729" y="3472609"/>
            <a:ext cx="1244984" cy="1247019"/>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241945" y="3824785"/>
            <a:ext cx="1244984" cy="1247019"/>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077729" y="3824785"/>
            <a:ext cx="1244984" cy="1247019"/>
          </a:xfrm>
          <a:prstGeom prst="rect">
            <a:avLst/>
          </a:prstGeom>
        </p:spPr>
      </p:pic>
      <p:sp>
        <p:nvSpPr>
          <p:cNvPr id="39" name="TextBox 38">
            <a:extLst>
              <a:ext uri="{FF2B5EF4-FFF2-40B4-BE49-F238E27FC236}">
                <a16:creationId xmlns:a16="http://schemas.microsoft.com/office/drawing/2014/main" id="{3373C40A-21B0-9C4A-AAFA-70DC25751104}"/>
              </a:ext>
            </a:extLst>
          </p:cNvPr>
          <p:cNvSpPr txBox="1"/>
          <p:nvPr/>
        </p:nvSpPr>
        <p:spPr>
          <a:xfrm>
            <a:off x="627154" y="1894676"/>
            <a:ext cx="794802" cy="307777"/>
          </a:xfrm>
          <a:prstGeom prst="rect">
            <a:avLst/>
          </a:prstGeom>
          <a:noFill/>
        </p:spPr>
        <p:txBody>
          <a:bodyPr wrap="square" rtlCol="0">
            <a:spAutoFit/>
          </a:bodyPr>
          <a:lstStyle/>
          <a:p>
            <a:pPr algn="ctr"/>
            <a:r>
              <a:rPr lang="en-US" sz="1400" b="1" dirty="0"/>
              <a:t>PS = .4</a:t>
            </a:r>
          </a:p>
        </p:txBody>
      </p:sp>
      <p:sp>
        <p:nvSpPr>
          <p:cNvPr id="54" name="TextBox 53">
            <a:extLst>
              <a:ext uri="{FF2B5EF4-FFF2-40B4-BE49-F238E27FC236}">
                <a16:creationId xmlns:a16="http://schemas.microsoft.com/office/drawing/2014/main" id="{1F6BCBB4-231F-0C48-A8E7-72079620524A}"/>
              </a:ext>
            </a:extLst>
          </p:cNvPr>
          <p:cNvSpPr txBox="1"/>
          <p:nvPr/>
        </p:nvSpPr>
        <p:spPr>
          <a:xfrm>
            <a:off x="627154" y="2304009"/>
            <a:ext cx="794802" cy="307777"/>
          </a:xfrm>
          <a:prstGeom prst="rect">
            <a:avLst/>
          </a:prstGeom>
          <a:noFill/>
        </p:spPr>
        <p:txBody>
          <a:bodyPr wrap="square" rtlCol="0">
            <a:spAutoFit/>
          </a:bodyPr>
          <a:lstStyle/>
          <a:p>
            <a:pPr algn="ctr"/>
            <a:r>
              <a:rPr lang="en-US" sz="1400" b="1" dirty="0"/>
              <a:t>PS = .3</a:t>
            </a:r>
          </a:p>
        </p:txBody>
      </p:sp>
      <p:sp>
        <p:nvSpPr>
          <p:cNvPr id="61" name="TextBox 60">
            <a:extLst>
              <a:ext uri="{FF2B5EF4-FFF2-40B4-BE49-F238E27FC236}">
                <a16:creationId xmlns:a16="http://schemas.microsoft.com/office/drawing/2014/main" id="{E51E939A-F484-D94C-B18D-F95D3378FDE1}"/>
              </a:ext>
            </a:extLst>
          </p:cNvPr>
          <p:cNvSpPr txBox="1"/>
          <p:nvPr/>
        </p:nvSpPr>
        <p:spPr>
          <a:xfrm>
            <a:off x="619612" y="2660328"/>
            <a:ext cx="794802" cy="307777"/>
          </a:xfrm>
          <a:prstGeom prst="rect">
            <a:avLst/>
          </a:prstGeom>
          <a:noFill/>
        </p:spPr>
        <p:txBody>
          <a:bodyPr wrap="square" rtlCol="0">
            <a:spAutoFit/>
          </a:bodyPr>
          <a:lstStyle/>
          <a:p>
            <a:pPr algn="ctr"/>
            <a:r>
              <a:rPr lang="en-US" sz="1400" b="1" dirty="0"/>
              <a:t>PS = .7</a:t>
            </a:r>
          </a:p>
        </p:txBody>
      </p:sp>
      <p:sp>
        <p:nvSpPr>
          <p:cNvPr id="62" name="TextBox 61">
            <a:extLst>
              <a:ext uri="{FF2B5EF4-FFF2-40B4-BE49-F238E27FC236}">
                <a16:creationId xmlns:a16="http://schemas.microsoft.com/office/drawing/2014/main" id="{1ED14FAA-D99A-0F47-A3DA-2080EFEE3006}"/>
              </a:ext>
            </a:extLst>
          </p:cNvPr>
          <p:cNvSpPr txBox="1"/>
          <p:nvPr/>
        </p:nvSpPr>
        <p:spPr>
          <a:xfrm>
            <a:off x="619612" y="3069661"/>
            <a:ext cx="794802" cy="307777"/>
          </a:xfrm>
          <a:prstGeom prst="rect">
            <a:avLst/>
          </a:prstGeom>
          <a:noFill/>
        </p:spPr>
        <p:txBody>
          <a:bodyPr wrap="square" rtlCol="0">
            <a:spAutoFit/>
          </a:bodyPr>
          <a:lstStyle/>
          <a:p>
            <a:pPr algn="ctr"/>
            <a:r>
              <a:rPr lang="en-US" sz="1400" b="1" dirty="0"/>
              <a:t>PS = .6</a:t>
            </a:r>
          </a:p>
        </p:txBody>
      </p:sp>
      <p:sp>
        <p:nvSpPr>
          <p:cNvPr id="63" name="TextBox 62">
            <a:extLst>
              <a:ext uri="{FF2B5EF4-FFF2-40B4-BE49-F238E27FC236}">
                <a16:creationId xmlns:a16="http://schemas.microsoft.com/office/drawing/2014/main" id="{1132E57E-E362-064C-B9FD-AE61796BF1E5}"/>
              </a:ext>
            </a:extLst>
          </p:cNvPr>
          <p:cNvSpPr txBox="1"/>
          <p:nvPr/>
        </p:nvSpPr>
        <p:spPr>
          <a:xfrm>
            <a:off x="630127" y="3445623"/>
            <a:ext cx="794802" cy="307777"/>
          </a:xfrm>
          <a:prstGeom prst="rect">
            <a:avLst/>
          </a:prstGeom>
          <a:noFill/>
        </p:spPr>
        <p:txBody>
          <a:bodyPr wrap="square" rtlCol="0">
            <a:spAutoFit/>
          </a:bodyPr>
          <a:lstStyle/>
          <a:p>
            <a:pPr algn="ctr"/>
            <a:r>
              <a:rPr lang="en-US" sz="1400" b="1" dirty="0"/>
              <a:t>PS = 1.0</a:t>
            </a:r>
          </a:p>
        </p:txBody>
      </p:sp>
      <p:sp>
        <p:nvSpPr>
          <p:cNvPr id="64" name="TextBox 63">
            <a:extLst>
              <a:ext uri="{FF2B5EF4-FFF2-40B4-BE49-F238E27FC236}">
                <a16:creationId xmlns:a16="http://schemas.microsoft.com/office/drawing/2014/main" id="{F6BD3888-17D9-6741-B110-174A173739A3}"/>
              </a:ext>
            </a:extLst>
          </p:cNvPr>
          <p:cNvSpPr txBox="1"/>
          <p:nvPr/>
        </p:nvSpPr>
        <p:spPr>
          <a:xfrm>
            <a:off x="630127" y="3854956"/>
            <a:ext cx="794802" cy="307777"/>
          </a:xfrm>
          <a:prstGeom prst="rect">
            <a:avLst/>
          </a:prstGeom>
          <a:noFill/>
        </p:spPr>
        <p:txBody>
          <a:bodyPr wrap="square" rtlCol="0">
            <a:spAutoFit/>
          </a:bodyPr>
          <a:lstStyle/>
          <a:p>
            <a:pPr algn="ctr"/>
            <a:r>
              <a:rPr lang="en-US" sz="1400" b="1" dirty="0"/>
              <a:t>PS = .1</a:t>
            </a:r>
          </a:p>
        </p:txBody>
      </p:sp>
      <p:sp>
        <p:nvSpPr>
          <p:cNvPr id="65" name="TextBox 64">
            <a:extLst>
              <a:ext uri="{FF2B5EF4-FFF2-40B4-BE49-F238E27FC236}">
                <a16:creationId xmlns:a16="http://schemas.microsoft.com/office/drawing/2014/main" id="{FD4D9240-6E2C-1942-B921-758A5DD07B38}"/>
              </a:ext>
            </a:extLst>
          </p:cNvPr>
          <p:cNvSpPr txBox="1"/>
          <p:nvPr/>
        </p:nvSpPr>
        <p:spPr>
          <a:xfrm>
            <a:off x="627154" y="4274329"/>
            <a:ext cx="794802" cy="307777"/>
          </a:xfrm>
          <a:prstGeom prst="rect">
            <a:avLst/>
          </a:prstGeom>
          <a:noFill/>
        </p:spPr>
        <p:txBody>
          <a:bodyPr wrap="square" rtlCol="0">
            <a:spAutoFit/>
          </a:bodyPr>
          <a:lstStyle/>
          <a:p>
            <a:pPr algn="ctr"/>
            <a:r>
              <a:rPr lang="en-US" sz="1400" b="1" dirty="0"/>
              <a:t>PS = .9</a:t>
            </a:r>
          </a:p>
        </p:txBody>
      </p:sp>
      <p:pic>
        <p:nvPicPr>
          <p:cNvPr id="67" name="Picture 66">
            <a:extLst>
              <a:ext uri="{FF2B5EF4-FFF2-40B4-BE49-F238E27FC236}">
                <a16:creationId xmlns:a16="http://schemas.microsoft.com/office/drawing/2014/main" id="{244DA4C1-D5FB-EA47-BFEC-4821338D9AB8}"/>
              </a:ext>
            </a:extLst>
          </p:cNvPr>
          <p:cNvPicPr>
            <a:picLocks noChangeAspect="1"/>
          </p:cNvPicPr>
          <p:nvPr/>
        </p:nvPicPr>
        <p:blipFill>
          <a:blip r:embed="rId3"/>
          <a:stretch>
            <a:fillRect/>
          </a:stretch>
        </p:blipFill>
        <p:spPr>
          <a:xfrm>
            <a:off x="2646104" y="3452659"/>
            <a:ext cx="2019809" cy="2023110"/>
          </a:xfrm>
          <a:prstGeom prst="rect">
            <a:avLst/>
          </a:prstGeom>
        </p:spPr>
      </p:pic>
      <p:pic>
        <p:nvPicPr>
          <p:cNvPr id="68" name="Picture 67">
            <a:extLst>
              <a:ext uri="{FF2B5EF4-FFF2-40B4-BE49-F238E27FC236}">
                <a16:creationId xmlns:a16="http://schemas.microsoft.com/office/drawing/2014/main" id="{AAAF0CD9-D29C-EE4B-A802-ECC244D24444}"/>
              </a:ext>
            </a:extLst>
          </p:cNvPr>
          <p:cNvPicPr>
            <a:picLocks noChangeAspect="1"/>
          </p:cNvPicPr>
          <p:nvPr/>
        </p:nvPicPr>
        <p:blipFill>
          <a:blip r:embed="rId3">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69" name="Picture 68">
            <a:extLst>
              <a:ext uri="{FF2B5EF4-FFF2-40B4-BE49-F238E27FC236}">
                <a16:creationId xmlns:a16="http://schemas.microsoft.com/office/drawing/2014/main" id="{88B6FD36-3402-0C46-BBAD-3ABBC92344AB}"/>
              </a:ext>
            </a:extLst>
          </p:cNvPr>
          <p:cNvPicPr>
            <a:picLocks noChangeAspect="1"/>
          </p:cNvPicPr>
          <p:nvPr/>
        </p:nvPicPr>
        <p:blipFill>
          <a:blip r:embed="rId3">
            <a:lum bright="70000" contrast="-70000"/>
          </a:blip>
          <a:stretch>
            <a:fillRect/>
          </a:stretch>
        </p:blipFill>
        <p:spPr>
          <a:xfrm>
            <a:off x="1929002" y="3596709"/>
            <a:ext cx="2019809" cy="2023110"/>
          </a:xfrm>
          <a:prstGeom prst="rect">
            <a:avLst/>
          </a:prstGeom>
        </p:spPr>
      </p:pic>
      <p:pic>
        <p:nvPicPr>
          <p:cNvPr id="71" name="Picture 70">
            <a:extLst>
              <a:ext uri="{FF2B5EF4-FFF2-40B4-BE49-F238E27FC236}">
                <a16:creationId xmlns:a16="http://schemas.microsoft.com/office/drawing/2014/main" id="{70B86AD2-DE56-8D47-A129-E48E67B1EBF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3562593" y="4464214"/>
            <a:ext cx="2019809" cy="2023110"/>
          </a:xfrm>
          <a:prstGeom prst="rect">
            <a:avLst/>
          </a:prstGeom>
        </p:spPr>
      </p:pic>
      <p:pic>
        <p:nvPicPr>
          <p:cNvPr id="72" name="Picture 71">
            <a:extLst>
              <a:ext uri="{FF2B5EF4-FFF2-40B4-BE49-F238E27FC236}">
                <a16:creationId xmlns:a16="http://schemas.microsoft.com/office/drawing/2014/main" id="{3EA70905-0BA3-DB45-B9C0-B64A4403E1EB}"/>
              </a:ext>
            </a:extLst>
          </p:cNvPr>
          <p:cNvPicPr>
            <a:picLocks noChangeAspect="1"/>
          </p:cNvPicPr>
          <p:nvPr/>
        </p:nvPicPr>
        <p:blipFill>
          <a:blip r:embed="rId3"/>
          <a:stretch>
            <a:fillRect/>
          </a:stretch>
        </p:blipFill>
        <p:spPr>
          <a:xfrm>
            <a:off x="1699698" y="4437065"/>
            <a:ext cx="2019809" cy="2023110"/>
          </a:xfrm>
          <a:prstGeom prst="rect">
            <a:avLst/>
          </a:prstGeom>
        </p:spPr>
      </p:pic>
      <p:pic>
        <p:nvPicPr>
          <p:cNvPr id="73" name="Picture 72">
            <a:extLst>
              <a:ext uri="{FF2B5EF4-FFF2-40B4-BE49-F238E27FC236}">
                <a16:creationId xmlns:a16="http://schemas.microsoft.com/office/drawing/2014/main" id="{49451726-8072-6941-8F69-CD20B5C67EB0}"/>
              </a:ext>
            </a:extLst>
          </p:cNvPr>
          <p:cNvPicPr>
            <a:picLocks noChangeAspect="1"/>
          </p:cNvPicPr>
          <p:nvPr/>
        </p:nvPicPr>
        <p:blipFill>
          <a:blip r:embed="rId3">
            <a:lum bright="70000" contrast="-70000"/>
          </a:blip>
          <a:stretch>
            <a:fillRect/>
          </a:stretch>
        </p:blipFill>
        <p:spPr>
          <a:xfrm>
            <a:off x="2297735" y="4740311"/>
            <a:ext cx="2019809" cy="2023110"/>
          </a:xfrm>
          <a:prstGeom prst="rect">
            <a:avLst/>
          </a:prstGeom>
        </p:spPr>
      </p:pic>
      <p:pic>
        <p:nvPicPr>
          <p:cNvPr id="74" name="Picture 73">
            <a:extLst>
              <a:ext uri="{FF2B5EF4-FFF2-40B4-BE49-F238E27FC236}">
                <a16:creationId xmlns:a16="http://schemas.microsoft.com/office/drawing/2014/main" id="{D3B71729-F218-B94B-924B-B1CC4AE99ED7}"/>
              </a:ext>
            </a:extLst>
          </p:cNvPr>
          <p:cNvPicPr>
            <a:picLocks noChangeAspect="1"/>
          </p:cNvPicPr>
          <p:nvPr/>
        </p:nvPicPr>
        <p:blipFill>
          <a:blip r:embed="rId3">
            <a:duotone>
              <a:schemeClr val="accent5">
                <a:shade val="45000"/>
                <a:satMod val="135000"/>
              </a:schemeClr>
              <a:prstClr val="white"/>
            </a:duotone>
          </a:blip>
          <a:stretch>
            <a:fillRect/>
          </a:stretch>
        </p:blipFill>
        <p:spPr>
          <a:xfrm>
            <a:off x="7602210" y="3452659"/>
            <a:ext cx="2019809" cy="2023110"/>
          </a:xfrm>
          <a:prstGeom prst="rect">
            <a:avLst/>
          </a:prstGeom>
        </p:spPr>
      </p:pic>
      <p:sp>
        <p:nvSpPr>
          <p:cNvPr id="56" name="TextBox 55">
            <a:extLst>
              <a:ext uri="{FF2B5EF4-FFF2-40B4-BE49-F238E27FC236}">
                <a16:creationId xmlns:a16="http://schemas.microsoft.com/office/drawing/2014/main" id="{C1C19FA9-BB3D-B040-8290-D533B2069654}"/>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3251753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1AA3C5-E5D9-C243-BF3F-F1725E76B926}"/>
              </a:ext>
            </a:extLst>
          </p:cNvPr>
          <p:cNvSpPr/>
          <p:nvPr/>
        </p:nvSpPr>
        <p:spPr>
          <a:xfrm>
            <a:off x="720807" y="1447333"/>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E4770534-0C89-E443-827A-9D0841CBE1AE}"/>
              </a:ext>
            </a:extLst>
          </p:cNvPr>
          <p:cNvSpPr/>
          <p:nvPr/>
        </p:nvSpPr>
        <p:spPr>
          <a:xfrm>
            <a:off x="7198704" y="1447333"/>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6" name="Down Arrow 5">
            <a:extLst>
              <a:ext uri="{FF2B5EF4-FFF2-40B4-BE49-F238E27FC236}">
                <a16:creationId xmlns:a16="http://schemas.microsoft.com/office/drawing/2014/main" id="{0AF34923-2B1C-C044-BDD8-833D7B43AFAF}"/>
              </a:ext>
            </a:extLst>
          </p:cNvPr>
          <p:cNvSpPr/>
          <p:nvPr/>
        </p:nvSpPr>
        <p:spPr>
          <a:xfrm>
            <a:off x="2585734" y="4018411"/>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BA35A0-047E-9740-9641-0D43C9DB19AA}"/>
              </a:ext>
            </a:extLst>
          </p:cNvPr>
          <p:cNvSpPr/>
          <p:nvPr/>
        </p:nvSpPr>
        <p:spPr>
          <a:xfrm>
            <a:off x="1567614" y="5703997"/>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8" name="Rectangle 7">
            <a:extLst>
              <a:ext uri="{FF2B5EF4-FFF2-40B4-BE49-F238E27FC236}">
                <a16:creationId xmlns:a16="http://schemas.microsoft.com/office/drawing/2014/main" id="{E9D291B7-A2E2-7A4C-BB3F-CB1A2856DE7C}"/>
              </a:ext>
            </a:extLst>
          </p:cNvPr>
          <p:cNvSpPr/>
          <p:nvPr/>
        </p:nvSpPr>
        <p:spPr>
          <a:xfrm>
            <a:off x="8047035" y="5703996"/>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9" name="Down Arrow 8">
            <a:extLst>
              <a:ext uri="{FF2B5EF4-FFF2-40B4-BE49-F238E27FC236}">
                <a16:creationId xmlns:a16="http://schemas.microsoft.com/office/drawing/2014/main" id="{65A08861-FC49-0F41-A15C-D377D8D21D3D}"/>
              </a:ext>
            </a:extLst>
          </p:cNvPr>
          <p:cNvSpPr/>
          <p:nvPr/>
        </p:nvSpPr>
        <p:spPr>
          <a:xfrm flipV="1">
            <a:off x="9065154" y="4018411"/>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58A074-59DA-5045-9D9A-0127751E81B7}"/>
              </a:ext>
            </a:extLst>
          </p:cNvPr>
          <p:cNvSpPr/>
          <p:nvPr/>
        </p:nvSpPr>
        <p:spPr>
          <a:xfrm>
            <a:off x="730510" y="2715135"/>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11" name="Rectangle 10">
            <a:extLst>
              <a:ext uri="{FF2B5EF4-FFF2-40B4-BE49-F238E27FC236}">
                <a16:creationId xmlns:a16="http://schemas.microsoft.com/office/drawing/2014/main" id="{D828D5DF-194C-6245-9FC7-2C1E9A9BA2AD}"/>
              </a:ext>
            </a:extLst>
          </p:cNvPr>
          <p:cNvSpPr/>
          <p:nvPr/>
        </p:nvSpPr>
        <p:spPr>
          <a:xfrm>
            <a:off x="1592177" y="2715134"/>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2" name="Rectangle 11">
            <a:extLst>
              <a:ext uri="{FF2B5EF4-FFF2-40B4-BE49-F238E27FC236}">
                <a16:creationId xmlns:a16="http://schemas.microsoft.com/office/drawing/2014/main" id="{051BEC59-193F-7244-95AB-685927563F29}"/>
              </a:ext>
            </a:extLst>
          </p:cNvPr>
          <p:cNvSpPr/>
          <p:nvPr/>
        </p:nvSpPr>
        <p:spPr>
          <a:xfrm>
            <a:off x="2453844" y="2715134"/>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3" name="Rectangle 12">
            <a:extLst>
              <a:ext uri="{FF2B5EF4-FFF2-40B4-BE49-F238E27FC236}">
                <a16:creationId xmlns:a16="http://schemas.microsoft.com/office/drawing/2014/main" id="{9D0CB03C-773D-A340-A29E-9AEA68EA217C}"/>
              </a:ext>
            </a:extLst>
          </p:cNvPr>
          <p:cNvSpPr/>
          <p:nvPr/>
        </p:nvSpPr>
        <p:spPr>
          <a:xfrm>
            <a:off x="3315511" y="2715134"/>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4" name="Rectangle 13">
            <a:extLst>
              <a:ext uri="{FF2B5EF4-FFF2-40B4-BE49-F238E27FC236}">
                <a16:creationId xmlns:a16="http://schemas.microsoft.com/office/drawing/2014/main" id="{E269DBED-00A4-534E-ADE8-57CDD242112D}"/>
              </a:ext>
            </a:extLst>
          </p:cNvPr>
          <p:cNvSpPr/>
          <p:nvPr/>
        </p:nvSpPr>
        <p:spPr>
          <a:xfrm>
            <a:off x="4177179" y="2715134"/>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15" name="Rectangle 14">
            <a:extLst>
              <a:ext uri="{FF2B5EF4-FFF2-40B4-BE49-F238E27FC236}">
                <a16:creationId xmlns:a16="http://schemas.microsoft.com/office/drawing/2014/main" id="{8AC25EB7-2602-EA42-BC1D-4B1E5E3E42C7}"/>
              </a:ext>
            </a:extLst>
          </p:cNvPr>
          <p:cNvSpPr/>
          <p:nvPr/>
        </p:nvSpPr>
        <p:spPr>
          <a:xfrm>
            <a:off x="7208408" y="2712834"/>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16" name="Rectangle 15">
            <a:extLst>
              <a:ext uri="{FF2B5EF4-FFF2-40B4-BE49-F238E27FC236}">
                <a16:creationId xmlns:a16="http://schemas.microsoft.com/office/drawing/2014/main" id="{2BC1124C-EDF6-A44E-A245-EA88854D9635}"/>
              </a:ext>
            </a:extLst>
          </p:cNvPr>
          <p:cNvSpPr/>
          <p:nvPr/>
        </p:nvSpPr>
        <p:spPr>
          <a:xfrm>
            <a:off x="8070075" y="2712833"/>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7" name="Rectangle 16">
            <a:extLst>
              <a:ext uri="{FF2B5EF4-FFF2-40B4-BE49-F238E27FC236}">
                <a16:creationId xmlns:a16="http://schemas.microsoft.com/office/drawing/2014/main" id="{2913D219-BAD4-2244-A118-CF4B5C4EC0BD}"/>
              </a:ext>
            </a:extLst>
          </p:cNvPr>
          <p:cNvSpPr/>
          <p:nvPr/>
        </p:nvSpPr>
        <p:spPr>
          <a:xfrm>
            <a:off x="8931742" y="2712833"/>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8" name="Rectangle 17">
            <a:extLst>
              <a:ext uri="{FF2B5EF4-FFF2-40B4-BE49-F238E27FC236}">
                <a16:creationId xmlns:a16="http://schemas.microsoft.com/office/drawing/2014/main" id="{FE6D05AB-0F87-934F-A9DF-E3BC3B4610EF}"/>
              </a:ext>
            </a:extLst>
          </p:cNvPr>
          <p:cNvSpPr/>
          <p:nvPr/>
        </p:nvSpPr>
        <p:spPr>
          <a:xfrm>
            <a:off x="9793409" y="2712833"/>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9" name="Rectangle 18">
            <a:extLst>
              <a:ext uri="{FF2B5EF4-FFF2-40B4-BE49-F238E27FC236}">
                <a16:creationId xmlns:a16="http://schemas.microsoft.com/office/drawing/2014/main" id="{65CCF3A5-415E-C242-98AF-EDE6DA9171B7}"/>
              </a:ext>
            </a:extLst>
          </p:cNvPr>
          <p:cNvSpPr/>
          <p:nvPr/>
        </p:nvSpPr>
        <p:spPr>
          <a:xfrm>
            <a:off x="10655077" y="2712833"/>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20" name="Rectangle 19">
            <a:extLst>
              <a:ext uri="{FF2B5EF4-FFF2-40B4-BE49-F238E27FC236}">
                <a16:creationId xmlns:a16="http://schemas.microsoft.com/office/drawing/2014/main" id="{0DB197C4-640D-4146-BDB8-873ED9282A3A}"/>
              </a:ext>
            </a:extLst>
          </p:cNvPr>
          <p:cNvSpPr/>
          <p:nvPr/>
        </p:nvSpPr>
        <p:spPr>
          <a:xfrm>
            <a:off x="2258518" y="0"/>
            <a:ext cx="7674964" cy="1080764"/>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Tree>
    <p:extLst>
      <p:ext uri="{BB962C8B-B14F-4D97-AF65-F5344CB8AC3E}">
        <p14:creationId xmlns:p14="http://schemas.microsoft.com/office/powerpoint/2010/main" val="240597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343EE20D-E830-FE49-BAE3-384972E0E457}"/>
              </a:ext>
            </a:extLst>
          </p:cNvPr>
          <p:cNvCxnSpPr>
            <a:cxnSpLocks/>
          </p:cNvCxnSpPr>
          <p:nvPr/>
        </p:nvCxnSpPr>
        <p:spPr>
          <a:xfrm>
            <a:off x="205141" y="3324849"/>
            <a:ext cx="23336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556A56C-ABE1-CC49-B4DD-BB7794C21289}"/>
              </a:ext>
            </a:extLst>
          </p:cNvPr>
          <p:cNvCxnSpPr>
            <a:cxnSpLocks/>
          </p:cNvCxnSpPr>
          <p:nvPr/>
        </p:nvCxnSpPr>
        <p:spPr>
          <a:xfrm>
            <a:off x="3205779" y="3324851"/>
            <a:ext cx="849574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AFBEF0-74F2-764E-AF9A-C908CA98DA81}"/>
              </a:ext>
            </a:extLst>
          </p:cNvPr>
          <p:cNvSpPr/>
          <p:nvPr/>
        </p:nvSpPr>
        <p:spPr>
          <a:xfrm>
            <a:off x="3505046"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2005</a:t>
            </a:r>
          </a:p>
        </p:txBody>
      </p:sp>
      <p:sp>
        <p:nvSpPr>
          <p:cNvPr id="7" name="Rectangle 6">
            <a:extLst>
              <a:ext uri="{FF2B5EF4-FFF2-40B4-BE49-F238E27FC236}">
                <a16:creationId xmlns:a16="http://schemas.microsoft.com/office/drawing/2014/main" id="{D0A71CAF-972E-C24E-B7EB-5E0229BCA406}"/>
              </a:ext>
            </a:extLst>
          </p:cNvPr>
          <p:cNvSpPr/>
          <p:nvPr/>
        </p:nvSpPr>
        <p:spPr>
          <a:xfrm>
            <a:off x="6926877" y="3037096"/>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2009</a:t>
            </a:r>
          </a:p>
        </p:txBody>
      </p:sp>
      <p:sp>
        <p:nvSpPr>
          <p:cNvPr id="8" name="Rectangle 7">
            <a:extLst>
              <a:ext uri="{FF2B5EF4-FFF2-40B4-BE49-F238E27FC236}">
                <a16:creationId xmlns:a16="http://schemas.microsoft.com/office/drawing/2014/main" id="{B6912D57-F5B4-E443-87B7-C32C9FA3D98A}"/>
              </a:ext>
            </a:extLst>
          </p:cNvPr>
          <p:cNvSpPr/>
          <p:nvPr/>
        </p:nvSpPr>
        <p:spPr>
          <a:xfrm>
            <a:off x="10348708"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2013</a:t>
            </a:r>
          </a:p>
        </p:txBody>
      </p:sp>
      <p:sp>
        <p:nvSpPr>
          <p:cNvPr id="41" name="Rectangle 40">
            <a:extLst>
              <a:ext uri="{FF2B5EF4-FFF2-40B4-BE49-F238E27FC236}">
                <a16:creationId xmlns:a16="http://schemas.microsoft.com/office/drawing/2014/main" id="{0D730C04-E3D9-004C-ADF2-5D08CC3DF319}"/>
              </a:ext>
            </a:extLst>
          </p:cNvPr>
          <p:cNvSpPr/>
          <p:nvPr/>
        </p:nvSpPr>
        <p:spPr>
          <a:xfrm>
            <a:off x="55196" y="3076101"/>
            <a:ext cx="153114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1984</a:t>
            </a:r>
          </a:p>
        </p:txBody>
      </p:sp>
      <p:sp>
        <p:nvSpPr>
          <p:cNvPr id="48" name="Freeform 47">
            <a:extLst>
              <a:ext uri="{FF2B5EF4-FFF2-40B4-BE49-F238E27FC236}">
                <a16:creationId xmlns:a16="http://schemas.microsoft.com/office/drawing/2014/main" id="{19C21647-77D5-DC45-8291-C2DB63CC4046}"/>
              </a:ext>
            </a:extLst>
          </p:cNvPr>
          <p:cNvSpPr/>
          <p:nvPr/>
        </p:nvSpPr>
        <p:spPr>
          <a:xfrm>
            <a:off x="2638725" y="3238788"/>
            <a:ext cx="462578" cy="172123"/>
          </a:xfrm>
          <a:custGeom>
            <a:avLst/>
            <a:gdLst>
              <a:gd name="connsiteX0" fmla="*/ 0 w 462578"/>
              <a:gd name="connsiteY0" fmla="*/ 172123 h 172123"/>
              <a:gd name="connsiteX1" fmla="*/ 96818 w 462578"/>
              <a:gd name="connsiteY1" fmla="*/ 0 h 172123"/>
              <a:gd name="connsiteX2" fmla="*/ 204395 w 462578"/>
              <a:gd name="connsiteY2" fmla="*/ 150607 h 172123"/>
              <a:gd name="connsiteX3" fmla="*/ 311971 w 462578"/>
              <a:gd name="connsiteY3" fmla="*/ 32273 h 172123"/>
              <a:gd name="connsiteX4" fmla="*/ 376517 w 462578"/>
              <a:gd name="connsiteY4" fmla="*/ 161365 h 172123"/>
              <a:gd name="connsiteX5" fmla="*/ 462578 w 462578"/>
              <a:gd name="connsiteY5" fmla="*/ 10758 h 1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578" h="172123">
                <a:moveTo>
                  <a:pt x="0" y="172123"/>
                </a:moveTo>
                <a:lnTo>
                  <a:pt x="96818" y="0"/>
                </a:lnTo>
                <a:lnTo>
                  <a:pt x="204395" y="150607"/>
                </a:lnTo>
                <a:lnTo>
                  <a:pt x="311971" y="32273"/>
                </a:lnTo>
                <a:lnTo>
                  <a:pt x="376517" y="161365"/>
                </a:lnTo>
                <a:lnTo>
                  <a:pt x="462578" y="1075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1489ADA-6991-304B-93D7-2D2064146275}"/>
              </a:ext>
            </a:extLst>
          </p:cNvPr>
          <p:cNvSpPr/>
          <p:nvPr/>
        </p:nvSpPr>
        <p:spPr>
          <a:xfrm>
            <a:off x="121603" y="3687764"/>
            <a:ext cx="3731315" cy="30527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Matching Variables</a:t>
            </a:r>
          </a:p>
          <a:p>
            <a:pPr marL="228600" indent="-228600">
              <a:buFont typeface="+mj-lt"/>
              <a:buAutoNum type="arabicPeriod"/>
            </a:pPr>
            <a:r>
              <a:rPr lang="en-US" dirty="0">
                <a:solidFill>
                  <a:schemeClr val="tx1"/>
                </a:solidFill>
              </a:rPr>
              <a:t>demographics (e.g. sex)</a:t>
            </a:r>
          </a:p>
          <a:p>
            <a:pPr marL="228600" indent="-228600">
              <a:buFont typeface="+mj-lt"/>
              <a:buAutoNum type="arabicPeriod"/>
            </a:pPr>
            <a:r>
              <a:rPr lang="en-US" dirty="0">
                <a:solidFill>
                  <a:schemeClr val="tx1"/>
                </a:solidFill>
              </a:rPr>
              <a:t>activities (e.g. volunteering) </a:t>
            </a:r>
          </a:p>
          <a:p>
            <a:pPr marL="228600" indent="-228600">
              <a:buFont typeface="+mj-lt"/>
              <a:buAutoNum type="arabicPeriod"/>
            </a:pPr>
            <a:r>
              <a:rPr lang="en-US" dirty="0">
                <a:solidFill>
                  <a:schemeClr val="tx1"/>
                </a:solidFill>
              </a:rPr>
              <a:t>financial (e.g. gross wages)</a:t>
            </a:r>
          </a:p>
          <a:p>
            <a:pPr marL="228600" indent="-228600">
              <a:buFont typeface="+mj-lt"/>
              <a:buAutoNum type="arabicPeriod"/>
            </a:pPr>
            <a:r>
              <a:rPr lang="en-US" dirty="0">
                <a:solidFill>
                  <a:schemeClr val="tx1"/>
                </a:solidFill>
              </a:rPr>
              <a:t>household (e.g. number of household members)</a:t>
            </a:r>
          </a:p>
          <a:p>
            <a:pPr marL="228600" indent="-228600">
              <a:buFont typeface="+mj-lt"/>
              <a:buAutoNum type="arabicPeriod"/>
            </a:pPr>
            <a:r>
              <a:rPr lang="en-US" dirty="0">
                <a:solidFill>
                  <a:schemeClr val="tx1"/>
                </a:solidFill>
              </a:rPr>
              <a:t>health (e.g. BMI)</a:t>
            </a:r>
          </a:p>
          <a:p>
            <a:pPr marL="228600" indent="-228600">
              <a:buFont typeface="+mj-lt"/>
              <a:buAutoNum type="arabicPeriod"/>
            </a:pPr>
            <a:r>
              <a:rPr lang="en-US" dirty="0">
                <a:solidFill>
                  <a:schemeClr val="tx1"/>
                </a:solidFill>
              </a:rPr>
              <a:t>psychological (e.g. life satisfaction), </a:t>
            </a:r>
          </a:p>
          <a:p>
            <a:pPr marL="228600" indent="-228600">
              <a:buFont typeface="+mj-lt"/>
              <a:buAutoNum type="arabicPeriod"/>
            </a:pPr>
            <a:r>
              <a:rPr lang="en-US" dirty="0">
                <a:solidFill>
                  <a:schemeClr val="tx1"/>
                </a:solidFill>
              </a:rPr>
              <a:t>relationship (e.g. relationship with father)</a:t>
            </a:r>
          </a:p>
          <a:p>
            <a:pPr marL="228600" indent="-228600">
              <a:buFont typeface="+mj-lt"/>
              <a:buAutoNum type="arabicPeriod"/>
            </a:pPr>
            <a:r>
              <a:rPr lang="en-US" dirty="0">
                <a:solidFill>
                  <a:schemeClr val="tx1"/>
                </a:solidFill>
              </a:rPr>
              <a:t>social (e.g. visits to friends)</a:t>
            </a:r>
          </a:p>
        </p:txBody>
      </p:sp>
      <p:sp>
        <p:nvSpPr>
          <p:cNvPr id="4" name="Rectangle 3">
            <a:extLst>
              <a:ext uri="{FF2B5EF4-FFF2-40B4-BE49-F238E27FC236}">
                <a16:creationId xmlns:a16="http://schemas.microsoft.com/office/drawing/2014/main" id="{425D94ED-7047-5141-8CB4-25C1EB40B447}"/>
              </a:ext>
            </a:extLst>
          </p:cNvPr>
          <p:cNvSpPr/>
          <p:nvPr/>
        </p:nvSpPr>
        <p:spPr>
          <a:xfrm>
            <a:off x="0" y="0"/>
            <a:ext cx="12192000" cy="6669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German Socioeconomic Panel Study (GSOEP)</a:t>
            </a:r>
          </a:p>
        </p:txBody>
      </p:sp>
      <p:sp>
        <p:nvSpPr>
          <p:cNvPr id="3" name="Rectangle 2">
            <a:extLst>
              <a:ext uri="{FF2B5EF4-FFF2-40B4-BE49-F238E27FC236}">
                <a16:creationId xmlns:a16="http://schemas.microsoft.com/office/drawing/2014/main" id="{6EB15831-7A2C-8840-A5D9-D0FEDDC4731A}"/>
              </a:ext>
            </a:extLst>
          </p:cNvPr>
          <p:cNvSpPr/>
          <p:nvPr/>
        </p:nvSpPr>
        <p:spPr>
          <a:xfrm>
            <a:off x="3852918" y="6196014"/>
            <a:ext cx="8339082" cy="6619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Preregistration: https://</a:t>
            </a:r>
            <a:r>
              <a:rPr lang="en-US" sz="2800" b="1" dirty="0" err="1"/>
              <a:t>osf.io</a:t>
            </a:r>
            <a:r>
              <a:rPr lang="en-US" sz="2800" b="1" dirty="0"/>
              <a:t>/</a:t>
            </a:r>
            <a:r>
              <a:rPr lang="en-US" sz="2800" b="1" dirty="0" err="1"/>
              <a:t>vdazq</a:t>
            </a:r>
            <a:r>
              <a:rPr lang="en-US" sz="2800" b="1" dirty="0"/>
              <a:t>/</a:t>
            </a:r>
          </a:p>
        </p:txBody>
      </p:sp>
    </p:spTree>
    <p:extLst>
      <p:ext uri="{BB962C8B-B14F-4D97-AF65-F5344CB8AC3E}">
        <p14:creationId xmlns:p14="http://schemas.microsoft.com/office/powerpoint/2010/main" val="1022783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D289E3D4-8BDB-3F46-95DB-B8EFA39E2FB4}"/>
              </a:ext>
            </a:extLst>
          </p:cNvPr>
          <p:cNvGraphicFramePr>
            <a:graphicFrameLocks noGrp="1"/>
          </p:cNvGraphicFramePr>
          <p:nvPr>
            <p:extLst>
              <p:ext uri="{D42A27DB-BD31-4B8C-83A1-F6EECF244321}">
                <p14:modId xmlns:p14="http://schemas.microsoft.com/office/powerpoint/2010/main" val="2637761739"/>
              </p:ext>
            </p:extLst>
          </p:nvPr>
        </p:nvGraphicFramePr>
        <p:xfrm>
          <a:off x="505524" y="1529323"/>
          <a:ext cx="5249817" cy="4526280"/>
        </p:xfrm>
        <a:graphic>
          <a:graphicData uri="http://schemas.openxmlformats.org/drawingml/2006/table">
            <a:tbl>
              <a:tblPr firstRow="1" firstCol="1" bandRow="1">
                <a:tableStyleId>{2D5ABB26-0587-4C30-8999-92F81FD0307C}</a:tableStyleId>
              </a:tblPr>
              <a:tblGrid>
                <a:gridCol w="1031543">
                  <a:extLst>
                    <a:ext uri="{9D8B030D-6E8A-4147-A177-3AD203B41FA5}">
                      <a16:colId xmlns:a16="http://schemas.microsoft.com/office/drawing/2014/main" val="2431149049"/>
                    </a:ext>
                  </a:extLst>
                </a:gridCol>
                <a:gridCol w="1378256">
                  <a:extLst>
                    <a:ext uri="{9D8B030D-6E8A-4147-A177-3AD203B41FA5}">
                      <a16:colId xmlns:a16="http://schemas.microsoft.com/office/drawing/2014/main" val="3732126214"/>
                    </a:ext>
                  </a:extLst>
                </a:gridCol>
                <a:gridCol w="2840018">
                  <a:extLst>
                    <a:ext uri="{9D8B030D-6E8A-4147-A177-3AD203B41FA5}">
                      <a16:colId xmlns:a16="http://schemas.microsoft.com/office/drawing/2014/main" val="1665972761"/>
                    </a:ext>
                  </a:extLst>
                </a:gridCol>
              </a:tblGrid>
              <a:tr h="161161">
                <a:tc>
                  <a:txBody>
                    <a:bodyPr/>
                    <a:lstStyle/>
                    <a:p>
                      <a:pPr marL="0" marR="0">
                        <a:spcBef>
                          <a:spcPts val="0"/>
                        </a:spcBef>
                        <a:spcAft>
                          <a:spcPts val="0"/>
                        </a:spcAft>
                      </a:pPr>
                      <a:r>
                        <a:rPr lang="en-US" sz="1100" b="1">
                          <a:solidFill>
                            <a:schemeClr val="bg1"/>
                          </a:solidFill>
                          <a:effectLst/>
                        </a:rPr>
                        <a:t>Category</a:t>
                      </a:r>
                      <a:endPar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tc>
                  <a:txBody>
                    <a:bodyPr/>
                    <a:lstStyle/>
                    <a:p>
                      <a:pPr marL="0" marR="0">
                        <a:spcBef>
                          <a:spcPts val="0"/>
                        </a:spcBef>
                        <a:spcAft>
                          <a:spcPts val="0"/>
                        </a:spcAft>
                      </a:pPr>
                      <a:r>
                        <a:rPr lang="en-US" sz="1100" b="1" dirty="0">
                          <a:solidFill>
                            <a:schemeClr val="bg1"/>
                          </a:solidFill>
                          <a:effectLst/>
                        </a:rPr>
                        <a:t>Item</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tc>
                  <a:txBody>
                    <a:bodyPr/>
                    <a:lstStyle/>
                    <a:p>
                      <a:pPr marL="0" marR="0">
                        <a:spcBef>
                          <a:spcPts val="0"/>
                        </a:spcBef>
                        <a:spcAft>
                          <a:spcPts val="0"/>
                        </a:spcAft>
                      </a:pPr>
                      <a:r>
                        <a:rPr lang="en-US" sz="1100" b="1" dirty="0">
                          <a:solidFill>
                            <a:schemeClr val="bg1"/>
                          </a:solidFill>
                          <a:effectLst/>
                        </a:rPr>
                        <a:t>Item Text</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extLst>
                  <a:ext uri="{0D108BD9-81ED-4DB2-BD59-A6C34878D82A}">
                    <a16:rowId xmlns:a16="http://schemas.microsoft.com/office/drawing/2014/main" val="1494926761"/>
                  </a:ext>
                </a:extLst>
              </a:tr>
              <a:tr h="161161">
                <a:tc rowSpan="2">
                  <a:txBody>
                    <a:bodyPr/>
                    <a:lstStyle/>
                    <a:p>
                      <a:pPr marL="0" marR="0">
                        <a:spcBef>
                          <a:spcPts val="0"/>
                        </a:spcBef>
                        <a:spcAft>
                          <a:spcPts val="0"/>
                        </a:spcAft>
                      </a:pPr>
                      <a:r>
                        <a:rPr lang="en-US" sz="1100" b="1">
                          <a:effectLst/>
                        </a:rPr>
                        <a:t>Procedural</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PROC_SID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Never Changing Person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356567156"/>
                  </a:ext>
                </a:extLst>
              </a:tr>
              <a:tr h="161161">
                <a:tc vMerge="1">
                  <a:txBody>
                    <a:bodyPr/>
                    <a:lstStyle/>
                    <a:p>
                      <a:endParaRPr lang="en-US"/>
                    </a:p>
                  </a:txBody>
                  <a:tcPr/>
                </a:tc>
                <a:tc>
                  <a:txBody>
                    <a:bodyPr/>
                    <a:lstStyle/>
                    <a:p>
                      <a:pPr marL="0" marR="0">
                        <a:spcBef>
                          <a:spcPts val="0"/>
                        </a:spcBef>
                        <a:spcAft>
                          <a:spcPts val="0"/>
                        </a:spcAft>
                      </a:pPr>
                      <a:r>
                        <a:rPr lang="en-US" sz="1100">
                          <a:effectLst/>
                        </a:rPr>
                        <a:t>PROC_household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household 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155103211"/>
                  </a:ext>
                </a:extLst>
              </a:tr>
              <a:tr h="161161">
                <a:tc rowSpan="2">
                  <a:txBody>
                    <a:bodyPr/>
                    <a:lstStyle/>
                    <a:p>
                      <a:pPr marL="0" marR="0">
                        <a:spcBef>
                          <a:spcPts val="0"/>
                        </a:spcBef>
                        <a:spcAft>
                          <a:spcPts val="0"/>
                        </a:spcAft>
                      </a:pPr>
                      <a:r>
                        <a:rPr lang="en-US" sz="1100" b="1">
                          <a:effectLst/>
                        </a:rPr>
                        <a:t>Demographics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Dem_DOB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Year of Birth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1121860485"/>
                  </a:ext>
                </a:extLst>
              </a:tr>
              <a:tr h="161161">
                <a:tc vMerge="1">
                  <a:txBody>
                    <a:bodyPr/>
                    <a:lstStyle/>
                    <a:p>
                      <a:endParaRPr lang="en-US"/>
                    </a:p>
                  </a:txBody>
                  <a:tcPr/>
                </a:tc>
                <a:tc>
                  <a:txBody>
                    <a:bodyPr/>
                    <a:lstStyle/>
                    <a:p>
                      <a:pPr marL="0" marR="0">
                        <a:spcBef>
                          <a:spcPts val="0"/>
                        </a:spcBef>
                        <a:spcAft>
                          <a:spcPts val="0"/>
                        </a:spcAft>
                      </a:pPr>
                      <a:r>
                        <a:rPr lang="en-US" sz="1100" dirty="0" err="1">
                          <a:effectLst/>
                        </a:rPr>
                        <a:t>Dem_Sex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Sex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2996870876"/>
                  </a:ext>
                </a:extLst>
              </a:tr>
              <a:tr h="161161">
                <a:tc>
                  <a:txBody>
                    <a:bodyPr/>
                    <a:lstStyle/>
                    <a:p>
                      <a:pPr marL="0" marR="0">
                        <a:spcBef>
                          <a:spcPts val="0"/>
                        </a:spcBef>
                        <a:spcAft>
                          <a:spcPts val="0"/>
                        </a:spcAft>
                      </a:pPr>
                      <a:r>
                        <a:rPr lang="en-US" sz="1100" b="1">
                          <a:effectLst/>
                        </a:rPr>
                        <a:t>Activities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Act_Volunteer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perform volunteer work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842990140"/>
                  </a:ext>
                </a:extLst>
              </a:tr>
              <a:tr h="161161">
                <a:tc rowSpan="7">
                  <a:txBody>
                    <a:bodyPr/>
                    <a:lstStyle/>
                    <a:p>
                      <a:pPr marL="0" marR="0">
                        <a:spcBef>
                          <a:spcPts val="0"/>
                        </a:spcBef>
                        <a:spcAft>
                          <a:spcPts val="0"/>
                        </a:spcAft>
                      </a:pPr>
                      <a:r>
                        <a:rPr lang="en-US" sz="1100" b="1">
                          <a:effectLst/>
                        </a:rPr>
                        <a:t>Background</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Bkgr_DadPres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Father Present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294374998"/>
                  </a:ext>
                </a:extLst>
              </a:tr>
              <a:tr h="161161">
                <a:tc vMerge="1">
                  <a:txBody>
                    <a:bodyPr/>
                    <a:lstStyle/>
                    <a:p>
                      <a:endParaRPr lang="en-US"/>
                    </a:p>
                  </a:txBody>
                  <a:tcPr/>
                </a:tc>
                <a:tc>
                  <a:txBody>
                    <a:bodyPr/>
                    <a:lstStyle/>
                    <a:p>
                      <a:pPr marL="0" marR="0">
                        <a:spcBef>
                          <a:spcPts val="0"/>
                        </a:spcBef>
                        <a:spcAft>
                          <a:spcPts val="0"/>
                        </a:spcAft>
                      </a:pPr>
                      <a:r>
                        <a:rPr lang="en-US" sz="1100">
                          <a:effectLst/>
                        </a:rPr>
                        <a:t>Bkgr_DisabStat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Disability Status of Individual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94559494"/>
                  </a:ext>
                </a:extLst>
              </a:tr>
              <a:tr h="161161">
                <a:tc vMerge="1">
                  <a:txBody>
                    <a:bodyPr/>
                    <a:lstStyle/>
                    <a:p>
                      <a:endParaRPr lang="en-US"/>
                    </a:p>
                  </a:txBody>
                  <a:tcPr/>
                </a:tc>
                <a:tc>
                  <a:txBody>
                    <a:bodyPr/>
                    <a:lstStyle/>
                    <a:p>
                      <a:pPr marL="0" marR="0">
                        <a:spcBef>
                          <a:spcPts val="0"/>
                        </a:spcBef>
                        <a:spcAft>
                          <a:spcPts val="0"/>
                        </a:spcAft>
                      </a:pPr>
                      <a:r>
                        <a:rPr lang="en-US" sz="1100">
                          <a:effectLst/>
                        </a:rPr>
                        <a:t>Bkgr_Edu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Type of tertiary degree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982161876"/>
                  </a:ext>
                </a:extLst>
              </a:tr>
              <a:tr h="161161">
                <a:tc vMerge="1">
                  <a:txBody>
                    <a:bodyPr/>
                    <a:lstStyle/>
                    <a:p>
                      <a:endParaRPr lang="en-US"/>
                    </a:p>
                  </a:txBody>
                  <a:tcPr/>
                </a:tc>
                <a:tc>
                  <a:txBody>
                    <a:bodyPr/>
                    <a:lstStyle/>
                    <a:p>
                      <a:pPr marL="0" marR="0">
                        <a:spcBef>
                          <a:spcPts val="0"/>
                        </a:spcBef>
                        <a:spcAft>
                          <a:spcPts val="0"/>
                        </a:spcAft>
                      </a:pPr>
                      <a:r>
                        <a:rPr lang="en-US" sz="1100">
                          <a:effectLst/>
                        </a:rPr>
                        <a:t>Bkgr_MarStat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Marital Status of individual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2994692648"/>
                  </a:ext>
                </a:extLst>
              </a:tr>
              <a:tr h="161161">
                <a:tc vMerge="1">
                  <a:txBody>
                    <a:bodyPr/>
                    <a:lstStyle/>
                    <a:p>
                      <a:endParaRPr lang="en-US"/>
                    </a:p>
                  </a:txBody>
                  <a:tcPr/>
                </a:tc>
                <a:tc>
                  <a:txBody>
                    <a:bodyPr/>
                    <a:lstStyle/>
                    <a:p>
                      <a:pPr marL="0" marR="0">
                        <a:spcBef>
                          <a:spcPts val="0"/>
                        </a:spcBef>
                        <a:spcAft>
                          <a:spcPts val="0"/>
                        </a:spcAft>
                      </a:pPr>
                      <a:r>
                        <a:rPr lang="en-US" sz="1100">
                          <a:effectLst/>
                        </a:rPr>
                        <a:t>Bkgr_MomPres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Mother Present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3686708743"/>
                  </a:ext>
                </a:extLst>
              </a:tr>
              <a:tr h="161161">
                <a:tc vMerge="1">
                  <a:txBody>
                    <a:bodyPr/>
                    <a:lstStyle/>
                    <a:p>
                      <a:endParaRPr lang="en-US"/>
                    </a:p>
                  </a:txBody>
                  <a:tcPr/>
                </a:tc>
                <a:tc>
                  <a:txBody>
                    <a:bodyPr/>
                    <a:lstStyle/>
                    <a:p>
                      <a:pPr marL="0" marR="0">
                        <a:spcBef>
                          <a:spcPts val="0"/>
                        </a:spcBef>
                        <a:spcAft>
                          <a:spcPts val="0"/>
                        </a:spcAft>
                      </a:pPr>
                      <a:r>
                        <a:rPr lang="en-US" sz="1100">
                          <a:effectLst/>
                        </a:rPr>
                        <a:t>Bkgr_PGovIncome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Pre-Government Income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1721384295"/>
                  </a:ext>
                </a:extLst>
              </a:tr>
              <a:tr h="161161">
                <a:tc vMerge="1">
                  <a:txBody>
                    <a:bodyPr/>
                    <a:lstStyle/>
                    <a:p>
                      <a:endParaRPr lang="en-US"/>
                    </a:p>
                  </a:txBody>
                  <a:tcPr/>
                </a:tc>
                <a:tc>
                  <a:txBody>
                    <a:bodyPr/>
                    <a:lstStyle/>
                    <a:p>
                      <a:pPr marL="0" marR="0">
                        <a:spcBef>
                          <a:spcPts val="0"/>
                        </a:spcBef>
                        <a:spcAft>
                          <a:spcPts val="0"/>
                        </a:spcAft>
                      </a:pPr>
                      <a:r>
                        <a:rPr lang="en-US" sz="1100">
                          <a:effectLst/>
                        </a:rPr>
                        <a:t>Bkgr_UrbOrRur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Spatial category by BBSR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1459626986"/>
                  </a:ext>
                </a:extLst>
              </a:tr>
              <a:tr h="161161">
                <a:tc>
                  <a:txBody>
                    <a:bodyPr/>
                    <a:lstStyle/>
                    <a:p>
                      <a:pPr marL="0" marR="0">
                        <a:spcBef>
                          <a:spcPts val="0"/>
                        </a:spcBef>
                        <a:spcAft>
                          <a:spcPts val="0"/>
                        </a:spcAft>
                      </a:pPr>
                      <a:r>
                        <a:rPr lang="en-US" sz="1100" b="1">
                          <a:effectLst/>
                        </a:rPr>
                        <a:t>Demographics</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Dem_Race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Race of individual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685175133"/>
                  </a:ext>
                </a:extLst>
              </a:tr>
              <a:tr h="161161">
                <a:tc rowSpan="4">
                  <a:txBody>
                    <a:bodyPr/>
                    <a:lstStyle/>
                    <a:p>
                      <a:pPr marL="0" marR="0">
                        <a:spcBef>
                          <a:spcPts val="0"/>
                        </a:spcBef>
                        <a:spcAft>
                          <a:spcPts val="0"/>
                        </a:spcAft>
                      </a:pPr>
                      <a:r>
                        <a:rPr lang="en-US" sz="1100" b="1">
                          <a:effectLst/>
                        </a:rPr>
                        <a:t>Financial</a:t>
                      </a:r>
                    </a:p>
                    <a:p>
                      <a:pPr marL="0" marR="0">
                        <a:spcBef>
                          <a:spcPts val="0"/>
                        </a:spcBef>
                        <a:spcAft>
                          <a:spcPts val="0"/>
                        </a:spcAft>
                      </a:pPr>
                      <a:r>
                        <a:rPr lang="en-US" sz="1100" b="1">
                          <a:effectLst/>
                        </a:rPr>
                        <a:t> </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Fnc_GrossSlry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Gross Amount Of Wages, Salary Prev. Yr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1095074223"/>
                  </a:ext>
                </a:extLst>
              </a:tr>
              <a:tr h="161161">
                <a:tc vMerge="1">
                  <a:txBody>
                    <a:bodyPr/>
                    <a:lstStyle/>
                    <a:p>
                      <a:endParaRPr lang="en-US"/>
                    </a:p>
                  </a:txBody>
                  <a:tcPr/>
                </a:tc>
                <a:tc>
                  <a:txBody>
                    <a:bodyPr/>
                    <a:lstStyle/>
                    <a:p>
                      <a:pPr marL="0" marR="0">
                        <a:spcBef>
                          <a:spcPts val="0"/>
                        </a:spcBef>
                        <a:spcAft>
                          <a:spcPts val="0"/>
                        </a:spcAft>
                      </a:pPr>
                      <a:r>
                        <a:rPr lang="en-US" sz="1100">
                          <a:effectLst/>
                        </a:rPr>
                        <a:t>Fnc_HouseAssist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Housing Assistance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2760506501"/>
                  </a:ext>
                </a:extLst>
              </a:tr>
              <a:tr h="161161">
                <a:tc vMerge="1">
                  <a:txBody>
                    <a:bodyPr/>
                    <a:lstStyle/>
                    <a:p>
                      <a:endParaRPr lang="en-US"/>
                    </a:p>
                  </a:txBody>
                  <a:tcPr/>
                </a:tc>
                <a:tc>
                  <a:txBody>
                    <a:bodyPr/>
                    <a:lstStyle/>
                    <a:p>
                      <a:pPr marL="0" marR="0">
                        <a:spcBef>
                          <a:spcPts val="0"/>
                        </a:spcBef>
                        <a:spcAft>
                          <a:spcPts val="0"/>
                        </a:spcAft>
                      </a:pPr>
                      <a:r>
                        <a:rPr lang="en-US" sz="1100">
                          <a:effectLst/>
                        </a:rPr>
                        <a:t>Fnc_StudGrnt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Student Grant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2556132304"/>
                  </a:ext>
                </a:extLst>
              </a:tr>
              <a:tr h="161161">
                <a:tc vMerge="1">
                  <a:txBody>
                    <a:bodyPr/>
                    <a:lstStyle/>
                    <a:p>
                      <a:endParaRPr lang="en-US"/>
                    </a:p>
                  </a:txBody>
                  <a:tcPr/>
                </a:tc>
                <a:tc>
                  <a:txBody>
                    <a:bodyPr/>
                    <a:lstStyle/>
                    <a:p>
                      <a:pPr marL="0" marR="0">
                        <a:spcBef>
                          <a:spcPts val="0"/>
                        </a:spcBef>
                        <a:spcAft>
                          <a:spcPts val="0"/>
                        </a:spcAft>
                      </a:pPr>
                      <a:r>
                        <a:rPr lang="en-US" sz="1100">
                          <a:effectLst/>
                        </a:rPr>
                        <a:t>Fnc_UnempBen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unemployment benefit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330752718"/>
                  </a:ext>
                </a:extLst>
              </a:tr>
              <a:tr h="161161">
                <a:tc rowSpan="8">
                  <a:txBody>
                    <a:bodyPr/>
                    <a:lstStyle/>
                    <a:p>
                      <a:pPr marL="0" marR="0">
                        <a:spcBef>
                          <a:spcPts val="0"/>
                        </a:spcBef>
                        <a:spcAft>
                          <a:spcPts val="0"/>
                        </a:spcAft>
                      </a:pPr>
                      <a:r>
                        <a:rPr lang="en-US" sz="1100" b="1">
                          <a:effectLst/>
                        </a:rPr>
                        <a:t>Household</a:t>
                      </a:r>
                    </a:p>
                    <a:p>
                      <a:pPr marL="0" marR="0">
                        <a:spcBef>
                          <a:spcPts val="0"/>
                        </a:spcBef>
                        <a:spcAft>
                          <a:spcPts val="0"/>
                        </a:spcAft>
                      </a:pPr>
                      <a:r>
                        <a:rPr lang="en-US" sz="1100" b="1">
                          <a:effectLst/>
                        </a:rPr>
                        <a:t> </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HH_BrothPres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Brother Present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556966513"/>
                  </a:ext>
                </a:extLst>
              </a:tr>
              <a:tr h="161161">
                <a:tc vMerge="1">
                  <a:txBody>
                    <a:bodyPr/>
                    <a:lstStyle/>
                    <a:p>
                      <a:endParaRPr lang="en-US"/>
                    </a:p>
                  </a:txBody>
                  <a:tcPr/>
                </a:tc>
                <a:tc>
                  <a:txBody>
                    <a:bodyPr/>
                    <a:lstStyle/>
                    <a:p>
                      <a:pPr marL="0" marR="0">
                        <a:spcBef>
                          <a:spcPts val="0"/>
                        </a:spcBef>
                        <a:spcAft>
                          <a:spcPts val="0"/>
                        </a:spcAft>
                      </a:pPr>
                      <a:r>
                        <a:rPr lang="en-US" sz="1100">
                          <a:effectLst/>
                        </a:rPr>
                        <a:t>HH_ClnHlp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Cleaning Or Household Help In Household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616640863"/>
                  </a:ext>
                </a:extLst>
              </a:tr>
              <a:tr h="161161">
                <a:tc vMerge="1">
                  <a:txBody>
                    <a:bodyPr/>
                    <a:lstStyle/>
                    <a:p>
                      <a:endParaRPr lang="en-US"/>
                    </a:p>
                  </a:txBody>
                  <a:tcPr/>
                </a:tc>
                <a:tc>
                  <a:txBody>
                    <a:bodyPr/>
                    <a:lstStyle/>
                    <a:p>
                      <a:pPr marL="0" marR="0">
                        <a:spcBef>
                          <a:spcPts val="0"/>
                        </a:spcBef>
                        <a:spcAft>
                          <a:spcPts val="0"/>
                        </a:spcAft>
                      </a:pPr>
                      <a:r>
                        <a:rPr lang="en-US" sz="1100">
                          <a:effectLst/>
                        </a:rPr>
                        <a:t>HH_CndHouse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Condition Of House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289378798"/>
                  </a:ext>
                </a:extLst>
              </a:tr>
              <a:tr h="161161">
                <a:tc vMerge="1">
                  <a:txBody>
                    <a:bodyPr/>
                    <a:lstStyle/>
                    <a:p>
                      <a:endParaRPr lang="en-US"/>
                    </a:p>
                  </a:txBody>
                  <a:tcPr/>
                </a:tc>
                <a:tc>
                  <a:txBody>
                    <a:bodyPr/>
                    <a:lstStyle/>
                    <a:p>
                      <a:pPr marL="0" marR="0">
                        <a:spcBef>
                          <a:spcPts val="0"/>
                        </a:spcBef>
                        <a:spcAft>
                          <a:spcPts val="0"/>
                        </a:spcAft>
                      </a:pPr>
                      <a:r>
                        <a:rPr lang="en-US" sz="1100">
                          <a:effectLst/>
                        </a:rPr>
                        <a:t>HH_ColTV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Household Has Color Television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449615365"/>
                  </a:ext>
                </a:extLst>
              </a:tr>
              <a:tr h="161161">
                <a:tc vMerge="1">
                  <a:txBody>
                    <a:bodyPr/>
                    <a:lstStyle/>
                    <a:p>
                      <a:endParaRPr lang="en-US"/>
                    </a:p>
                  </a:txBody>
                  <a:tcPr/>
                </a:tc>
                <a:tc>
                  <a:txBody>
                    <a:bodyPr/>
                    <a:lstStyle/>
                    <a:p>
                      <a:pPr marL="0" marR="0">
                        <a:spcBef>
                          <a:spcPts val="0"/>
                        </a:spcBef>
                        <a:spcAft>
                          <a:spcPts val="0"/>
                        </a:spcAft>
                      </a:pPr>
                      <a:r>
                        <a:rPr lang="en-US" sz="1100">
                          <a:effectLst/>
                        </a:rPr>
                        <a:t>HH_NumPer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a:effectLst/>
                        </a:rPr>
                        <a:t>Number Of Persons In Household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965106249"/>
                  </a:ext>
                </a:extLst>
              </a:tr>
              <a:tr h="161161">
                <a:tc vMerge="1">
                  <a:txBody>
                    <a:bodyPr/>
                    <a:lstStyle/>
                    <a:p>
                      <a:endParaRPr lang="en-US"/>
                    </a:p>
                  </a:txBody>
                  <a:tcPr/>
                </a:tc>
                <a:tc>
                  <a:txBody>
                    <a:bodyPr/>
                    <a:lstStyle/>
                    <a:p>
                      <a:pPr marL="0" marR="0">
                        <a:spcBef>
                          <a:spcPts val="0"/>
                        </a:spcBef>
                        <a:spcAft>
                          <a:spcPts val="0"/>
                        </a:spcAft>
                      </a:pPr>
                      <a:r>
                        <a:rPr lang="en-US" sz="1100">
                          <a:effectLst/>
                        </a:rPr>
                        <a:t>HH_NumPer15to18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Number of </a:t>
                      </a:r>
                      <a:r>
                        <a:rPr lang="en-US" sz="1100" dirty="0" err="1">
                          <a:effectLst/>
                        </a:rPr>
                        <a:t>hh</a:t>
                      </a:r>
                      <a:r>
                        <a:rPr lang="en-US" sz="1100" dirty="0">
                          <a:effectLst/>
                        </a:rPr>
                        <a:t> members age 15-18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3424048512"/>
                  </a:ext>
                </a:extLst>
              </a:tr>
              <a:tr h="161161">
                <a:tc vMerge="1">
                  <a:txBody>
                    <a:bodyPr/>
                    <a:lstStyle/>
                    <a:p>
                      <a:endParaRPr lang="en-US"/>
                    </a:p>
                  </a:txBody>
                  <a:tcPr/>
                </a:tc>
                <a:tc>
                  <a:txBody>
                    <a:bodyPr/>
                    <a:lstStyle/>
                    <a:p>
                      <a:pPr marL="0" marR="0">
                        <a:spcBef>
                          <a:spcPts val="0"/>
                        </a:spcBef>
                        <a:spcAft>
                          <a:spcPts val="0"/>
                        </a:spcAft>
                      </a:pPr>
                      <a:r>
                        <a:rPr lang="en-US" sz="1100">
                          <a:effectLst/>
                        </a:rPr>
                        <a:t>HH_NumPerBel14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Number of </a:t>
                      </a:r>
                      <a:r>
                        <a:rPr lang="en-US" sz="1100" dirty="0" err="1">
                          <a:effectLst/>
                        </a:rPr>
                        <a:t>hh</a:t>
                      </a:r>
                      <a:r>
                        <a:rPr lang="en-US" sz="1100" dirty="0">
                          <a:effectLst/>
                        </a:rPr>
                        <a:t> members age 0-14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2957658186"/>
                  </a:ext>
                </a:extLst>
              </a:tr>
              <a:tr h="161161">
                <a:tc vMerge="1">
                  <a:txBody>
                    <a:bodyPr/>
                    <a:lstStyle/>
                    <a:p>
                      <a:endParaRPr lang="en-US"/>
                    </a:p>
                  </a:txBody>
                  <a:tcPr/>
                </a:tc>
                <a:tc>
                  <a:txBody>
                    <a:bodyPr/>
                    <a:lstStyle/>
                    <a:p>
                      <a:pPr marL="0" marR="0">
                        <a:spcBef>
                          <a:spcPts val="0"/>
                        </a:spcBef>
                        <a:spcAft>
                          <a:spcPts val="0"/>
                        </a:spcAft>
                      </a:pPr>
                      <a:r>
                        <a:rPr lang="en-US" sz="1100">
                          <a:effectLst/>
                        </a:rPr>
                        <a:t>HH_SisPres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tc>
                  <a:txBody>
                    <a:bodyPr/>
                    <a:lstStyle/>
                    <a:p>
                      <a:pPr marL="0" marR="0">
                        <a:spcBef>
                          <a:spcPts val="0"/>
                        </a:spcBef>
                        <a:spcAft>
                          <a:spcPts val="0"/>
                        </a:spcAft>
                      </a:pPr>
                      <a:r>
                        <a:rPr lang="en-US" sz="1100" dirty="0">
                          <a:effectLst/>
                        </a:rPr>
                        <a:t>Sister Present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ECE6FF"/>
                    </a:solidFill>
                  </a:tcPr>
                </a:tc>
                <a:extLst>
                  <a:ext uri="{0D108BD9-81ED-4DB2-BD59-A6C34878D82A}">
                    <a16:rowId xmlns:a16="http://schemas.microsoft.com/office/drawing/2014/main" val="929974903"/>
                  </a:ext>
                </a:extLst>
              </a:tr>
              <a:tr h="161161">
                <a:tc>
                  <a:txBody>
                    <a:bodyPr/>
                    <a:lstStyle/>
                    <a:p>
                      <a:pPr marL="0" marR="0">
                        <a:spcBef>
                          <a:spcPts val="0"/>
                        </a:spcBef>
                        <a:spcAft>
                          <a:spcPts val="0"/>
                        </a:spcAft>
                      </a:pPr>
                      <a:r>
                        <a:rPr lang="en-US" sz="1100" b="1" dirty="0">
                          <a:effectLst/>
                        </a:rPr>
                        <a:t>Health</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a:effectLst/>
                        </a:rPr>
                        <a:t>Hlth_BMI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tc>
                  <a:txBody>
                    <a:bodyPr/>
                    <a:lstStyle/>
                    <a:p>
                      <a:pPr marL="0" marR="0">
                        <a:spcBef>
                          <a:spcPts val="0"/>
                        </a:spcBef>
                        <a:spcAft>
                          <a:spcPts val="0"/>
                        </a:spcAft>
                      </a:pPr>
                      <a:r>
                        <a:rPr lang="en-US" sz="1100" dirty="0">
                          <a:effectLst/>
                        </a:rPr>
                        <a:t>Body Mass Index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tc>
                <a:extLst>
                  <a:ext uri="{0D108BD9-81ED-4DB2-BD59-A6C34878D82A}">
                    <a16:rowId xmlns:a16="http://schemas.microsoft.com/office/drawing/2014/main" val="31547085"/>
                  </a:ext>
                </a:extLst>
              </a:tr>
            </a:tbl>
          </a:graphicData>
        </a:graphic>
      </p:graphicFrame>
      <p:graphicFrame>
        <p:nvGraphicFramePr>
          <p:cNvPr id="8" name="Table 7">
            <a:extLst>
              <a:ext uri="{FF2B5EF4-FFF2-40B4-BE49-F238E27FC236}">
                <a16:creationId xmlns:a16="http://schemas.microsoft.com/office/drawing/2014/main" id="{A48C90D0-A172-D44C-8910-AA4674C16DA2}"/>
              </a:ext>
            </a:extLst>
          </p:cNvPr>
          <p:cNvGraphicFramePr>
            <a:graphicFrameLocks noGrp="1"/>
          </p:cNvGraphicFramePr>
          <p:nvPr>
            <p:extLst>
              <p:ext uri="{D42A27DB-BD31-4B8C-83A1-F6EECF244321}">
                <p14:modId xmlns:p14="http://schemas.microsoft.com/office/powerpoint/2010/main" val="276388012"/>
              </p:ext>
            </p:extLst>
          </p:nvPr>
        </p:nvGraphicFramePr>
        <p:xfrm>
          <a:off x="6260865" y="1529323"/>
          <a:ext cx="5249817" cy="4582532"/>
        </p:xfrm>
        <a:graphic>
          <a:graphicData uri="http://schemas.openxmlformats.org/drawingml/2006/table">
            <a:tbl>
              <a:tblPr firstRow="1" firstCol="1" bandRow="1">
                <a:tableStyleId>{2D5ABB26-0587-4C30-8999-92F81FD0307C}</a:tableStyleId>
              </a:tblPr>
              <a:tblGrid>
                <a:gridCol w="1022063">
                  <a:extLst>
                    <a:ext uri="{9D8B030D-6E8A-4147-A177-3AD203B41FA5}">
                      <a16:colId xmlns:a16="http://schemas.microsoft.com/office/drawing/2014/main" val="1263979887"/>
                    </a:ext>
                  </a:extLst>
                </a:gridCol>
                <a:gridCol w="1409252">
                  <a:extLst>
                    <a:ext uri="{9D8B030D-6E8A-4147-A177-3AD203B41FA5}">
                      <a16:colId xmlns:a16="http://schemas.microsoft.com/office/drawing/2014/main" val="2867028540"/>
                    </a:ext>
                  </a:extLst>
                </a:gridCol>
                <a:gridCol w="2818502">
                  <a:extLst>
                    <a:ext uri="{9D8B030D-6E8A-4147-A177-3AD203B41FA5}">
                      <a16:colId xmlns:a16="http://schemas.microsoft.com/office/drawing/2014/main" val="3411872441"/>
                    </a:ext>
                  </a:extLst>
                </a:gridCol>
              </a:tblGrid>
              <a:tr h="150046">
                <a:tc>
                  <a:txBody>
                    <a:bodyPr/>
                    <a:lstStyle/>
                    <a:p>
                      <a:pPr marL="0" marR="0">
                        <a:spcBef>
                          <a:spcPts val="0"/>
                        </a:spcBef>
                        <a:spcAft>
                          <a:spcPts val="0"/>
                        </a:spcAft>
                      </a:pPr>
                      <a:r>
                        <a:rPr lang="en-US" sz="1100" b="1">
                          <a:solidFill>
                            <a:schemeClr val="bg1"/>
                          </a:solidFill>
                          <a:effectLst/>
                        </a:rPr>
                        <a:t>Category</a:t>
                      </a:r>
                      <a:endPar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tc>
                  <a:txBody>
                    <a:bodyPr/>
                    <a:lstStyle/>
                    <a:p>
                      <a:pPr marL="0" marR="0">
                        <a:spcBef>
                          <a:spcPts val="0"/>
                        </a:spcBef>
                        <a:spcAft>
                          <a:spcPts val="0"/>
                        </a:spcAft>
                      </a:pPr>
                      <a:r>
                        <a:rPr lang="en-US" sz="1100" b="1" dirty="0">
                          <a:solidFill>
                            <a:schemeClr val="bg1"/>
                          </a:solidFill>
                          <a:effectLst/>
                        </a:rPr>
                        <a:t>Item</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tc>
                  <a:txBody>
                    <a:bodyPr/>
                    <a:lstStyle/>
                    <a:p>
                      <a:pPr marL="0" marR="0">
                        <a:spcBef>
                          <a:spcPts val="0"/>
                        </a:spcBef>
                        <a:spcAft>
                          <a:spcPts val="0"/>
                        </a:spcAft>
                      </a:pPr>
                      <a:r>
                        <a:rPr lang="en-US" sz="1100" b="1" dirty="0">
                          <a:solidFill>
                            <a:schemeClr val="bg1"/>
                          </a:solidFill>
                          <a:effectLst/>
                        </a:rPr>
                        <a:t>Item Text</a:t>
                      </a:r>
                      <a:endParaRPr lang="en-US"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5" marR="60435" marT="0" marB="0">
                    <a:solidFill>
                      <a:srgbClr val="7030A0"/>
                    </a:solidFill>
                  </a:tcPr>
                </a:tc>
                <a:extLst>
                  <a:ext uri="{0D108BD9-81ED-4DB2-BD59-A6C34878D82A}">
                    <a16:rowId xmlns:a16="http://schemas.microsoft.com/office/drawing/2014/main" val="443024824"/>
                  </a:ext>
                </a:extLst>
              </a:tr>
              <a:tr h="150046">
                <a:tc rowSpan="15">
                  <a:txBody>
                    <a:bodyPr/>
                    <a:lstStyle/>
                    <a:p>
                      <a:pPr marL="0" marR="0">
                        <a:spcBef>
                          <a:spcPts val="0"/>
                        </a:spcBef>
                        <a:spcAft>
                          <a:spcPts val="0"/>
                        </a:spcAft>
                      </a:pPr>
                      <a:r>
                        <a:rPr lang="en-US" sz="1000" b="1" dirty="0">
                          <a:effectLst/>
                        </a:rPr>
                        <a:t>Health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Hlth_BodPain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Bodily Pain (NBS)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1380144216"/>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Hlth_EmoRole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Role Emotional (NBS)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688493215"/>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Hlth_GenHlth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General Health (NBS)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3956528541"/>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Hlth_HeightCM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Body Height in cm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1517532536"/>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Hlth_HlthInsr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Type Of Health Insurance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3506817383"/>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Hlth_MntlHlth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Mental Health (NBS)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185815778"/>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dirty="0" err="1">
                          <a:effectLst/>
                        </a:rPr>
                        <a:t>Hlth_MntlSum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MCS: Summary Scale Mental (NBS)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48713527"/>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Hlth_NumDrVisits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Number of annual doctor visits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4239569046"/>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Hlth_PhysFunc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err="1">
                          <a:effectLst/>
                        </a:rPr>
                        <a:t>Phyiscal</a:t>
                      </a:r>
                      <a:r>
                        <a:rPr lang="en-US" sz="1000" dirty="0">
                          <a:effectLst/>
                        </a:rPr>
                        <a:t> Functioning (NBS)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1952589280"/>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Hlth_PhysHlth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PCS: Summary Scale Physical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3680818034"/>
                  </a:ext>
                </a:extLst>
              </a:tr>
              <a:tr h="300092">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Hlth_PhysProb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Accomplished Less Due To Physical Problems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4063959946"/>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Hlth_PhysRole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Role Physical (NBS)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2182695539"/>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Hlth_SocFunc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Social Functioning (NBS)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2488332049"/>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Hlth_Vitality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Vitality (NBS)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2884179552"/>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dirty="0" err="1">
                          <a:effectLst/>
                        </a:rPr>
                        <a:t>Hlth_WeightKG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Weight in kg</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2444078449"/>
                  </a:ext>
                </a:extLst>
              </a:tr>
              <a:tr h="150046">
                <a:tc rowSpan="7">
                  <a:txBody>
                    <a:bodyPr/>
                    <a:lstStyle/>
                    <a:p>
                      <a:pPr marL="0" marR="0">
                        <a:spcBef>
                          <a:spcPts val="0"/>
                        </a:spcBef>
                        <a:spcAft>
                          <a:spcPts val="0"/>
                        </a:spcAft>
                      </a:pPr>
                      <a:r>
                        <a:rPr lang="en-US" sz="1000" b="1" dirty="0">
                          <a:effectLst/>
                        </a:rPr>
                        <a:t>Psychological</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Psych_LifeSat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dirty="0">
                          <a:effectLst/>
                        </a:rPr>
                        <a:t>Overall Life Satisfaction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3629808241"/>
                  </a:ext>
                </a:extLst>
              </a:tr>
              <a:tr h="150046">
                <a:tc vMerge="1">
                  <a:txBody>
                    <a:bodyPr/>
                    <a:lstStyle/>
                    <a:p>
                      <a:pPr marL="0" marR="0">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Psych_OthWorr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Other Worries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624960728"/>
                  </a:ext>
                </a:extLst>
              </a:tr>
              <a:tr h="150046">
                <a:tc vMerge="1">
                  <a:txBody>
                    <a:bodyPr/>
                    <a:lstStyle/>
                    <a:p>
                      <a:pPr marL="0" marR="0">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Psych_SatFam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Satisfaction With Family Life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1301752715"/>
                  </a:ext>
                </a:extLst>
              </a:tr>
              <a:tr h="150046">
                <a:tc vMerge="1">
                  <a:txBody>
                    <a:bodyPr/>
                    <a:lstStyle/>
                    <a:p>
                      <a:pPr marL="0" marR="0">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Psych_SatHealth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Satisfaction with Health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1716660157"/>
                  </a:ext>
                </a:extLst>
              </a:tr>
              <a:tr h="150046">
                <a:tc vMerge="1">
                  <a:txBody>
                    <a:bodyPr/>
                    <a:lstStyle/>
                    <a:p>
                      <a:pPr marL="0" marR="0">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Psych_SatIncome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Satisfaction With Household Income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2940049048"/>
                  </a:ext>
                </a:extLst>
              </a:tr>
              <a:tr h="300092">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Psych_SatSchool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Satisfaction With School Education and Vocational Retraining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54054534"/>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Psych_WorrCrm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Worried About Crime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1317177486"/>
                  </a:ext>
                </a:extLst>
              </a:tr>
              <a:tr h="150046">
                <a:tc rowSpan="2">
                  <a:txBody>
                    <a:bodyPr/>
                    <a:lstStyle/>
                    <a:p>
                      <a:pPr marL="0" marR="0">
                        <a:spcBef>
                          <a:spcPts val="0"/>
                        </a:spcBef>
                        <a:spcAft>
                          <a:spcPts val="0"/>
                        </a:spcAft>
                      </a:pPr>
                      <a:r>
                        <a:rPr lang="en-US" sz="1000" b="1" dirty="0">
                          <a:effectLst/>
                        </a:rPr>
                        <a:t>Relationships</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a:effectLst/>
                        </a:rPr>
                        <a:t>Rel_RelDad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Nature Of Relationship To Father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564299148"/>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Rel_RelMom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tc>
                  <a:txBody>
                    <a:bodyPr/>
                    <a:lstStyle/>
                    <a:p>
                      <a:pPr marL="0" marR="0">
                        <a:spcBef>
                          <a:spcPts val="0"/>
                        </a:spcBef>
                        <a:spcAft>
                          <a:spcPts val="0"/>
                        </a:spcAft>
                      </a:pPr>
                      <a:r>
                        <a:rPr lang="en-US" sz="1000" dirty="0">
                          <a:effectLst/>
                        </a:rPr>
                        <a:t>Nature Of Relationship To Mother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solidFill>
                      <a:srgbClr val="ECE6FF"/>
                    </a:solidFill>
                  </a:tcPr>
                </a:tc>
                <a:extLst>
                  <a:ext uri="{0D108BD9-81ED-4DB2-BD59-A6C34878D82A}">
                    <a16:rowId xmlns:a16="http://schemas.microsoft.com/office/drawing/2014/main" val="1876586860"/>
                  </a:ext>
                </a:extLst>
              </a:tr>
              <a:tr h="150046">
                <a:tc rowSpan="3">
                  <a:txBody>
                    <a:bodyPr/>
                    <a:lstStyle/>
                    <a:p>
                      <a:pPr marL="0" marR="0">
                        <a:spcBef>
                          <a:spcPts val="0"/>
                        </a:spcBef>
                        <a:spcAft>
                          <a:spcPts val="0"/>
                        </a:spcAft>
                      </a:pPr>
                      <a:r>
                        <a:rPr lang="en-US" sz="1000" b="1" dirty="0">
                          <a:effectLst/>
                        </a:rPr>
                        <a:t>Social</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Soc_SocGath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Attend Social Gatherings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487866630"/>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Soc_VisFam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Visit Family Members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3066256389"/>
                  </a:ext>
                </a:extLst>
              </a:tr>
              <a:tr h="150046">
                <a:tc vMerge="1">
                  <a:txBody>
                    <a:bodyPr/>
                    <a:lstStyle/>
                    <a:p>
                      <a:pPr marL="0" marR="0">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a:effectLst/>
                        </a:rPr>
                        <a:t>Soc_VisNghbr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tc>
                  <a:txBody>
                    <a:bodyPr/>
                    <a:lstStyle/>
                    <a:p>
                      <a:pPr marL="0" marR="0">
                        <a:spcBef>
                          <a:spcPts val="0"/>
                        </a:spcBef>
                        <a:spcAft>
                          <a:spcPts val="0"/>
                        </a:spcAft>
                      </a:pPr>
                      <a:r>
                        <a:rPr lang="en-US" sz="1000" dirty="0">
                          <a:effectLst/>
                        </a:rPr>
                        <a:t>Visit Neighbors, Friends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6267" marR="56267" marT="0" marB="0"/>
                </a:tc>
                <a:extLst>
                  <a:ext uri="{0D108BD9-81ED-4DB2-BD59-A6C34878D82A}">
                    <a16:rowId xmlns:a16="http://schemas.microsoft.com/office/drawing/2014/main" val="2956668033"/>
                  </a:ext>
                </a:extLst>
              </a:tr>
            </a:tbl>
          </a:graphicData>
        </a:graphic>
      </p:graphicFrame>
      <p:sp>
        <p:nvSpPr>
          <p:cNvPr id="9" name="TextBox 8">
            <a:extLst>
              <a:ext uri="{FF2B5EF4-FFF2-40B4-BE49-F238E27FC236}">
                <a16:creationId xmlns:a16="http://schemas.microsoft.com/office/drawing/2014/main" id="{890186DF-2E98-D148-8D4B-F8A254BAD21C}"/>
              </a:ext>
            </a:extLst>
          </p:cNvPr>
          <p:cNvSpPr txBox="1"/>
          <p:nvPr/>
        </p:nvSpPr>
        <p:spPr>
          <a:xfrm>
            <a:off x="2181488" y="0"/>
            <a:ext cx="7891397" cy="584775"/>
          </a:xfrm>
          <a:prstGeom prst="rect">
            <a:avLst/>
          </a:prstGeom>
          <a:solidFill>
            <a:srgbClr val="7030A0"/>
          </a:solidFill>
        </p:spPr>
        <p:txBody>
          <a:bodyPr wrap="square" rtlCol="0">
            <a:spAutoFit/>
          </a:bodyPr>
          <a:lstStyle/>
          <a:p>
            <a:pPr algn="ctr"/>
            <a:r>
              <a:rPr lang="en-US" sz="3200" b="1" dirty="0">
                <a:solidFill>
                  <a:schemeClr val="bg1"/>
                </a:solidFill>
              </a:rPr>
              <a:t>Matching Variables</a:t>
            </a:r>
          </a:p>
        </p:txBody>
      </p:sp>
    </p:spTree>
    <p:extLst>
      <p:ext uri="{BB962C8B-B14F-4D97-AF65-F5344CB8AC3E}">
        <p14:creationId xmlns:p14="http://schemas.microsoft.com/office/powerpoint/2010/main" val="2718766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343EE20D-E830-FE49-BAE3-384972E0E457}"/>
              </a:ext>
            </a:extLst>
          </p:cNvPr>
          <p:cNvCxnSpPr>
            <a:cxnSpLocks/>
          </p:cNvCxnSpPr>
          <p:nvPr/>
        </p:nvCxnSpPr>
        <p:spPr>
          <a:xfrm>
            <a:off x="205141" y="3324849"/>
            <a:ext cx="23336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556A56C-ABE1-CC49-B4DD-BB7794C21289}"/>
              </a:ext>
            </a:extLst>
          </p:cNvPr>
          <p:cNvCxnSpPr>
            <a:cxnSpLocks/>
          </p:cNvCxnSpPr>
          <p:nvPr/>
        </p:nvCxnSpPr>
        <p:spPr>
          <a:xfrm>
            <a:off x="3205779" y="3324851"/>
            <a:ext cx="849574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AFBEF0-74F2-764E-AF9A-C908CA98DA81}"/>
              </a:ext>
            </a:extLst>
          </p:cNvPr>
          <p:cNvSpPr/>
          <p:nvPr/>
        </p:nvSpPr>
        <p:spPr>
          <a:xfrm>
            <a:off x="3505046"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2005</a:t>
            </a:r>
          </a:p>
        </p:txBody>
      </p:sp>
      <p:sp>
        <p:nvSpPr>
          <p:cNvPr id="7" name="Rectangle 6">
            <a:extLst>
              <a:ext uri="{FF2B5EF4-FFF2-40B4-BE49-F238E27FC236}">
                <a16:creationId xmlns:a16="http://schemas.microsoft.com/office/drawing/2014/main" id="{D0A71CAF-972E-C24E-B7EB-5E0229BCA406}"/>
              </a:ext>
            </a:extLst>
          </p:cNvPr>
          <p:cNvSpPr/>
          <p:nvPr/>
        </p:nvSpPr>
        <p:spPr>
          <a:xfrm>
            <a:off x="6926877" y="3037096"/>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2009</a:t>
            </a:r>
          </a:p>
        </p:txBody>
      </p:sp>
      <p:sp>
        <p:nvSpPr>
          <p:cNvPr id="8" name="Rectangle 7">
            <a:extLst>
              <a:ext uri="{FF2B5EF4-FFF2-40B4-BE49-F238E27FC236}">
                <a16:creationId xmlns:a16="http://schemas.microsoft.com/office/drawing/2014/main" id="{B6912D57-F5B4-E443-87B7-C32C9FA3D98A}"/>
              </a:ext>
            </a:extLst>
          </p:cNvPr>
          <p:cNvSpPr/>
          <p:nvPr/>
        </p:nvSpPr>
        <p:spPr>
          <a:xfrm>
            <a:off x="10348708"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2013</a:t>
            </a:r>
          </a:p>
        </p:txBody>
      </p:sp>
      <p:pic>
        <p:nvPicPr>
          <p:cNvPr id="27" name="Picture 26">
            <a:extLst>
              <a:ext uri="{FF2B5EF4-FFF2-40B4-BE49-F238E27FC236}">
                <a16:creationId xmlns:a16="http://schemas.microsoft.com/office/drawing/2014/main" id="{88DA5FE7-39D3-8B45-9A26-66859D2C03B6}"/>
              </a:ext>
            </a:extLst>
          </p:cNvPr>
          <p:cNvPicPr>
            <a:picLocks noChangeAspect="1"/>
          </p:cNvPicPr>
          <p:nvPr/>
        </p:nvPicPr>
        <p:blipFill>
          <a:blip r:embed="rId3"/>
          <a:stretch>
            <a:fillRect/>
          </a:stretch>
        </p:blipFill>
        <p:spPr>
          <a:xfrm>
            <a:off x="3961712" y="1483525"/>
            <a:ext cx="663895" cy="682668"/>
          </a:xfrm>
          <a:prstGeom prst="rect">
            <a:avLst/>
          </a:prstGeom>
        </p:spPr>
      </p:pic>
      <p:cxnSp>
        <p:nvCxnSpPr>
          <p:cNvPr id="28" name="Straight Arrow Connector 27">
            <a:extLst>
              <a:ext uri="{FF2B5EF4-FFF2-40B4-BE49-F238E27FC236}">
                <a16:creationId xmlns:a16="http://schemas.microsoft.com/office/drawing/2014/main" id="{31365489-AA0A-A641-B85E-621170372E5D}"/>
              </a:ext>
            </a:extLst>
          </p:cNvPr>
          <p:cNvCxnSpPr>
            <a:cxnSpLocks/>
          </p:cNvCxnSpPr>
          <p:nvPr/>
        </p:nvCxnSpPr>
        <p:spPr>
          <a:xfrm flipH="1">
            <a:off x="4205976"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65CDF3B-878D-D048-85A3-BC484B208BDD}"/>
              </a:ext>
            </a:extLst>
          </p:cNvPr>
          <p:cNvPicPr>
            <a:picLocks noChangeAspect="1"/>
          </p:cNvPicPr>
          <p:nvPr/>
        </p:nvPicPr>
        <p:blipFill>
          <a:blip r:embed="rId3"/>
          <a:stretch>
            <a:fillRect/>
          </a:stretch>
        </p:blipFill>
        <p:spPr>
          <a:xfrm>
            <a:off x="7371448" y="1483525"/>
            <a:ext cx="663895" cy="682668"/>
          </a:xfrm>
          <a:prstGeom prst="rect">
            <a:avLst/>
          </a:prstGeom>
        </p:spPr>
      </p:pic>
      <p:cxnSp>
        <p:nvCxnSpPr>
          <p:cNvPr id="30" name="Straight Arrow Connector 29">
            <a:extLst>
              <a:ext uri="{FF2B5EF4-FFF2-40B4-BE49-F238E27FC236}">
                <a16:creationId xmlns:a16="http://schemas.microsoft.com/office/drawing/2014/main" id="{123981B3-EBD0-9446-8B5B-00B87DD39DA0}"/>
              </a:ext>
            </a:extLst>
          </p:cNvPr>
          <p:cNvCxnSpPr>
            <a:cxnSpLocks/>
          </p:cNvCxnSpPr>
          <p:nvPr/>
        </p:nvCxnSpPr>
        <p:spPr>
          <a:xfrm flipH="1">
            <a:off x="7615712"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8F181ADD-4F99-2B4B-8032-F44DC8BC588F}"/>
              </a:ext>
            </a:extLst>
          </p:cNvPr>
          <p:cNvPicPr>
            <a:picLocks noChangeAspect="1"/>
          </p:cNvPicPr>
          <p:nvPr/>
        </p:nvPicPr>
        <p:blipFill>
          <a:blip r:embed="rId3"/>
          <a:stretch>
            <a:fillRect/>
          </a:stretch>
        </p:blipFill>
        <p:spPr>
          <a:xfrm>
            <a:off x="10912727" y="1483525"/>
            <a:ext cx="663895" cy="682668"/>
          </a:xfrm>
          <a:prstGeom prst="rect">
            <a:avLst/>
          </a:prstGeom>
        </p:spPr>
      </p:pic>
      <p:cxnSp>
        <p:nvCxnSpPr>
          <p:cNvPr id="32" name="Straight Arrow Connector 31">
            <a:extLst>
              <a:ext uri="{FF2B5EF4-FFF2-40B4-BE49-F238E27FC236}">
                <a16:creationId xmlns:a16="http://schemas.microsoft.com/office/drawing/2014/main" id="{E4E264A4-0FF3-DB4E-AE55-E96DA105B2F1}"/>
              </a:ext>
            </a:extLst>
          </p:cNvPr>
          <p:cNvCxnSpPr>
            <a:cxnSpLocks/>
          </p:cNvCxnSpPr>
          <p:nvPr/>
        </p:nvCxnSpPr>
        <p:spPr>
          <a:xfrm flipH="1">
            <a:off x="11156991"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D730C04-E3D9-004C-ADF2-5D08CC3DF319}"/>
              </a:ext>
            </a:extLst>
          </p:cNvPr>
          <p:cNvSpPr/>
          <p:nvPr/>
        </p:nvSpPr>
        <p:spPr>
          <a:xfrm>
            <a:off x="55196" y="3076101"/>
            <a:ext cx="153114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1984</a:t>
            </a:r>
          </a:p>
        </p:txBody>
      </p:sp>
      <p:sp>
        <p:nvSpPr>
          <p:cNvPr id="48" name="Freeform 47">
            <a:extLst>
              <a:ext uri="{FF2B5EF4-FFF2-40B4-BE49-F238E27FC236}">
                <a16:creationId xmlns:a16="http://schemas.microsoft.com/office/drawing/2014/main" id="{19C21647-77D5-DC45-8291-C2DB63CC4046}"/>
              </a:ext>
            </a:extLst>
          </p:cNvPr>
          <p:cNvSpPr/>
          <p:nvPr/>
        </p:nvSpPr>
        <p:spPr>
          <a:xfrm>
            <a:off x="2638725" y="3238788"/>
            <a:ext cx="462578" cy="172123"/>
          </a:xfrm>
          <a:custGeom>
            <a:avLst/>
            <a:gdLst>
              <a:gd name="connsiteX0" fmla="*/ 0 w 462578"/>
              <a:gd name="connsiteY0" fmla="*/ 172123 h 172123"/>
              <a:gd name="connsiteX1" fmla="*/ 96818 w 462578"/>
              <a:gd name="connsiteY1" fmla="*/ 0 h 172123"/>
              <a:gd name="connsiteX2" fmla="*/ 204395 w 462578"/>
              <a:gd name="connsiteY2" fmla="*/ 150607 h 172123"/>
              <a:gd name="connsiteX3" fmla="*/ 311971 w 462578"/>
              <a:gd name="connsiteY3" fmla="*/ 32273 h 172123"/>
              <a:gd name="connsiteX4" fmla="*/ 376517 w 462578"/>
              <a:gd name="connsiteY4" fmla="*/ 161365 h 172123"/>
              <a:gd name="connsiteX5" fmla="*/ 462578 w 462578"/>
              <a:gd name="connsiteY5" fmla="*/ 10758 h 1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578" h="172123">
                <a:moveTo>
                  <a:pt x="0" y="172123"/>
                </a:moveTo>
                <a:lnTo>
                  <a:pt x="96818" y="0"/>
                </a:lnTo>
                <a:lnTo>
                  <a:pt x="204395" y="150607"/>
                </a:lnTo>
                <a:lnTo>
                  <a:pt x="311971" y="32273"/>
                </a:lnTo>
                <a:lnTo>
                  <a:pt x="376517" y="161365"/>
                </a:lnTo>
                <a:lnTo>
                  <a:pt x="462578" y="1075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1489ADA-6991-304B-93D7-2D2064146275}"/>
              </a:ext>
            </a:extLst>
          </p:cNvPr>
          <p:cNvSpPr/>
          <p:nvPr/>
        </p:nvSpPr>
        <p:spPr>
          <a:xfrm>
            <a:off x="121603" y="3687764"/>
            <a:ext cx="3731315" cy="30527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Matching Variables</a:t>
            </a:r>
          </a:p>
          <a:p>
            <a:pPr marL="228600" indent="-228600">
              <a:buFont typeface="+mj-lt"/>
              <a:buAutoNum type="arabicPeriod"/>
            </a:pPr>
            <a:r>
              <a:rPr lang="en-US" dirty="0">
                <a:solidFill>
                  <a:schemeClr val="tx1"/>
                </a:solidFill>
              </a:rPr>
              <a:t>demographics (e.g. sex)</a:t>
            </a:r>
          </a:p>
          <a:p>
            <a:pPr marL="228600" indent="-228600">
              <a:buFont typeface="+mj-lt"/>
              <a:buAutoNum type="arabicPeriod"/>
            </a:pPr>
            <a:r>
              <a:rPr lang="en-US" dirty="0">
                <a:solidFill>
                  <a:schemeClr val="tx1"/>
                </a:solidFill>
              </a:rPr>
              <a:t>activities (e.g. volunteering) </a:t>
            </a:r>
          </a:p>
          <a:p>
            <a:pPr marL="228600" indent="-228600">
              <a:buFont typeface="+mj-lt"/>
              <a:buAutoNum type="arabicPeriod"/>
            </a:pPr>
            <a:r>
              <a:rPr lang="en-US" dirty="0">
                <a:solidFill>
                  <a:schemeClr val="tx1"/>
                </a:solidFill>
              </a:rPr>
              <a:t>financial (e.g. gross wages)</a:t>
            </a:r>
          </a:p>
          <a:p>
            <a:pPr marL="228600" indent="-228600">
              <a:buFont typeface="+mj-lt"/>
              <a:buAutoNum type="arabicPeriod"/>
            </a:pPr>
            <a:r>
              <a:rPr lang="en-US" dirty="0">
                <a:solidFill>
                  <a:schemeClr val="tx1"/>
                </a:solidFill>
              </a:rPr>
              <a:t>household (e.g. number of household members)</a:t>
            </a:r>
          </a:p>
          <a:p>
            <a:pPr marL="228600" indent="-228600">
              <a:buFont typeface="+mj-lt"/>
              <a:buAutoNum type="arabicPeriod"/>
            </a:pPr>
            <a:r>
              <a:rPr lang="en-US" dirty="0">
                <a:solidFill>
                  <a:schemeClr val="tx1"/>
                </a:solidFill>
              </a:rPr>
              <a:t>health (e.g. BMI)</a:t>
            </a:r>
          </a:p>
          <a:p>
            <a:pPr marL="228600" indent="-228600">
              <a:buFont typeface="+mj-lt"/>
              <a:buAutoNum type="arabicPeriod"/>
            </a:pPr>
            <a:r>
              <a:rPr lang="en-US" dirty="0">
                <a:solidFill>
                  <a:schemeClr val="tx1"/>
                </a:solidFill>
              </a:rPr>
              <a:t>psychological (e.g. life satisfaction), </a:t>
            </a:r>
          </a:p>
          <a:p>
            <a:pPr marL="228600" indent="-228600">
              <a:buFont typeface="+mj-lt"/>
              <a:buAutoNum type="arabicPeriod"/>
            </a:pPr>
            <a:r>
              <a:rPr lang="en-US" dirty="0">
                <a:solidFill>
                  <a:schemeClr val="tx1"/>
                </a:solidFill>
              </a:rPr>
              <a:t>relationship (e.g. relationship with father)</a:t>
            </a:r>
          </a:p>
          <a:p>
            <a:pPr marL="228600" indent="-228600">
              <a:buFont typeface="+mj-lt"/>
              <a:buAutoNum type="arabicPeriod"/>
            </a:pPr>
            <a:r>
              <a:rPr lang="en-US" dirty="0">
                <a:solidFill>
                  <a:schemeClr val="tx1"/>
                </a:solidFill>
              </a:rPr>
              <a:t>social (e.g. visits to friends)</a:t>
            </a:r>
          </a:p>
        </p:txBody>
      </p:sp>
      <p:sp>
        <p:nvSpPr>
          <p:cNvPr id="3" name="Rectangle 2">
            <a:extLst>
              <a:ext uri="{FF2B5EF4-FFF2-40B4-BE49-F238E27FC236}">
                <a16:creationId xmlns:a16="http://schemas.microsoft.com/office/drawing/2014/main" id="{76A504A3-5F6B-2947-8DE2-74B854D5AD6D}"/>
              </a:ext>
            </a:extLst>
          </p:cNvPr>
          <p:cNvSpPr/>
          <p:nvPr/>
        </p:nvSpPr>
        <p:spPr>
          <a:xfrm>
            <a:off x="6227289" y="77489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4" name="Rectangle 3">
            <a:extLst>
              <a:ext uri="{FF2B5EF4-FFF2-40B4-BE49-F238E27FC236}">
                <a16:creationId xmlns:a16="http://schemas.microsoft.com/office/drawing/2014/main" id="{425D94ED-7047-5141-8CB4-25C1EB40B447}"/>
              </a:ext>
            </a:extLst>
          </p:cNvPr>
          <p:cNvSpPr/>
          <p:nvPr/>
        </p:nvSpPr>
        <p:spPr>
          <a:xfrm>
            <a:off x="0" y="0"/>
            <a:ext cx="12192000" cy="6669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German Socioeconomic Panel Study (GSOEP)</a:t>
            </a:r>
          </a:p>
        </p:txBody>
      </p:sp>
      <p:sp>
        <p:nvSpPr>
          <p:cNvPr id="18" name="Rectangle 17">
            <a:extLst>
              <a:ext uri="{FF2B5EF4-FFF2-40B4-BE49-F238E27FC236}">
                <a16:creationId xmlns:a16="http://schemas.microsoft.com/office/drawing/2014/main" id="{FCC19FA0-941D-CA49-AB95-72D6B6D9ABD8}"/>
              </a:ext>
            </a:extLst>
          </p:cNvPr>
          <p:cNvSpPr/>
          <p:nvPr/>
        </p:nvSpPr>
        <p:spPr>
          <a:xfrm>
            <a:off x="3852918" y="6196014"/>
            <a:ext cx="8339082" cy="6619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Preregistration: https://</a:t>
            </a:r>
            <a:r>
              <a:rPr lang="en-US" sz="2800" b="1" dirty="0" err="1"/>
              <a:t>osf.io</a:t>
            </a:r>
            <a:r>
              <a:rPr lang="en-US" sz="2800" b="1" dirty="0"/>
              <a:t>/</a:t>
            </a:r>
            <a:r>
              <a:rPr lang="en-US" sz="2800" b="1" dirty="0" err="1"/>
              <a:t>vdazq</a:t>
            </a:r>
            <a:r>
              <a:rPr lang="en-US" sz="2800" b="1" dirty="0"/>
              <a:t>/</a:t>
            </a:r>
          </a:p>
        </p:txBody>
      </p:sp>
    </p:spTree>
    <p:extLst>
      <p:ext uri="{BB962C8B-B14F-4D97-AF65-F5344CB8AC3E}">
        <p14:creationId xmlns:p14="http://schemas.microsoft.com/office/powerpoint/2010/main" val="418892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90090B9F-6660-3A4D-A230-561D86CB6947}"/>
              </a:ext>
            </a:extLst>
          </p:cNvPr>
          <p:cNvGraphicFramePr>
            <a:graphicFrameLocks noGrp="1"/>
          </p:cNvGraphicFramePr>
          <p:nvPr>
            <p:extLst>
              <p:ext uri="{D42A27DB-BD31-4B8C-83A1-F6EECF244321}">
                <p14:modId xmlns:p14="http://schemas.microsoft.com/office/powerpoint/2010/main" val="3259287331"/>
              </p:ext>
            </p:extLst>
          </p:nvPr>
        </p:nvGraphicFramePr>
        <p:xfrm>
          <a:off x="2181489" y="1062829"/>
          <a:ext cx="7891397" cy="5486400"/>
        </p:xfrm>
        <a:graphic>
          <a:graphicData uri="http://schemas.openxmlformats.org/drawingml/2006/table">
            <a:tbl>
              <a:tblPr firstRow="1" bandRow="1">
                <a:tableStyleId>{5940675A-B579-460E-94D1-54222C63F5DA}</a:tableStyleId>
              </a:tblPr>
              <a:tblGrid>
                <a:gridCol w="1394564">
                  <a:extLst>
                    <a:ext uri="{9D8B030D-6E8A-4147-A177-3AD203B41FA5}">
                      <a16:colId xmlns:a16="http://schemas.microsoft.com/office/drawing/2014/main" val="1044633067"/>
                    </a:ext>
                  </a:extLst>
                </a:gridCol>
                <a:gridCol w="6496833">
                  <a:extLst>
                    <a:ext uri="{9D8B030D-6E8A-4147-A177-3AD203B41FA5}">
                      <a16:colId xmlns:a16="http://schemas.microsoft.com/office/drawing/2014/main" val="4201104901"/>
                    </a:ext>
                  </a:extLst>
                </a:gridCol>
              </a:tblGrid>
              <a:tr h="365760">
                <a:tc rowSpan="3">
                  <a:txBody>
                    <a:bodyPr/>
                    <a:lstStyle/>
                    <a:p>
                      <a:pPr algn="ctr"/>
                      <a:r>
                        <a:rPr lang="en-US" sz="6000" b="1" dirty="0">
                          <a:solidFill>
                            <a:schemeClr val="bg1"/>
                          </a:solidFill>
                        </a:rPr>
                        <a:t>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i="0" u="none" strike="noStrike" kern="1200" dirty="0">
                          <a:solidFill>
                            <a:schemeClr val="bg1"/>
                          </a:solidFill>
                          <a:effectLst/>
                          <a:latin typeface="Calibri" panose="020F0502020204030204" pitchFamily="34" charset="0"/>
                          <a:ea typeface="+mn-ea"/>
                          <a:cs typeface="+mn-cs"/>
                        </a:rPr>
                        <a:t>Am communicative </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1956396519"/>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Am sociable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1028708978"/>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r>
                        <a:rPr lang="en-US" sz="2400" b="1" u="none" strike="noStrike" dirty="0">
                          <a:solidFill>
                            <a:schemeClr val="bg1"/>
                          </a:solidFill>
                          <a:effectLst/>
                        </a:rPr>
                        <a:t>Reserved (-)</a:t>
                      </a:r>
                      <a:endParaRPr lang="en-US" sz="2400" b="1" i="0" u="none" strike="noStrike" kern="1200" dirty="0">
                        <a:solidFill>
                          <a:schemeClr val="bg1"/>
                        </a:solidFill>
                        <a:effectLst/>
                        <a:latin typeface="Calibri" panose="020F0502020204030204" pitchFamily="34" charset="0"/>
                        <a:ea typeface="+mn-ea"/>
                        <a:cs typeface="+mn-cs"/>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2717863038"/>
                  </a:ext>
                </a:extLst>
              </a:tr>
              <a:tr h="365760">
                <a:tc rowSpan="3">
                  <a:txBody>
                    <a:bodyPr/>
                    <a:lstStyle/>
                    <a:p>
                      <a:pPr algn="ctr"/>
                      <a:r>
                        <a:rPr lang="en-US" sz="6000" b="1" dirty="0">
                          <a:solidFill>
                            <a:schemeClr val="bg1"/>
                          </a:solidFill>
                        </a:rPr>
                        <a:t>A</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r>
                        <a:rPr lang="en-US" sz="2400" b="1" u="none" strike="noStrike" dirty="0">
                          <a:solidFill>
                            <a:schemeClr val="bg1"/>
                          </a:solidFill>
                          <a:effectLst/>
                        </a:rPr>
                        <a:t>Am sometimes too coarse with others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020665190"/>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l" fontAlgn="b"/>
                      <a:r>
                        <a:rPr lang="en-US" sz="2400" b="1" u="none" strike="noStrike" dirty="0">
                          <a:solidFill>
                            <a:schemeClr val="bg1"/>
                          </a:solidFill>
                          <a:effectLst/>
                        </a:rPr>
                        <a:t>Able to forgive</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75303437"/>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Friendly with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124568003"/>
                  </a:ext>
                </a:extLst>
              </a:tr>
              <a:tr h="365760">
                <a:tc rowSpan="3">
                  <a:txBody>
                    <a:bodyPr/>
                    <a:lstStyle/>
                    <a:p>
                      <a:pPr algn="ctr"/>
                      <a:r>
                        <a:rPr lang="en-US" sz="6000" b="1" dirty="0">
                          <a:solidFill>
                            <a:schemeClr val="bg1"/>
                          </a:solidFill>
                        </a:rPr>
                        <a:t>C</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Thorough Worker</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86778906"/>
                  </a:ext>
                </a:extLst>
              </a:tr>
              <a:tr h="365760">
                <a:tc vMerge="1">
                  <a:txBody>
                    <a:bodyPr/>
                    <a:lstStyle/>
                    <a:p>
                      <a:endParaRPr lang="en-US" sz="2800" b="1"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Tend to be lazy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425680381"/>
                  </a:ext>
                </a:extLst>
              </a:tr>
              <a:tr h="365760">
                <a:tc vMerge="1">
                  <a:txBody>
                    <a:bodyPr/>
                    <a:lstStyle/>
                    <a:p>
                      <a:endParaRPr lang="en-US" sz="2800" b="1" dirty="0">
                        <a:solidFill>
                          <a:schemeClr val="tx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Carry out tasks efficiently</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426530906"/>
                  </a:ext>
                </a:extLst>
              </a:tr>
              <a:tr h="365760">
                <a:tc rowSpan="3">
                  <a:txBody>
                    <a:bodyPr/>
                    <a:lstStyle/>
                    <a:p>
                      <a:pPr algn="ctr"/>
                      <a:r>
                        <a:rPr lang="en-US" sz="6000" b="1" dirty="0">
                          <a:solidFill>
                            <a:schemeClr val="bg1"/>
                          </a:solidFill>
                        </a:rPr>
                        <a:t>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Worry a lot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903340663"/>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Somewhat nervous</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34189782"/>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Deal well with stress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07481813"/>
                  </a:ext>
                </a:extLst>
              </a:tr>
              <a:tr h="365760">
                <a:tc rowSpan="3">
                  <a:txBody>
                    <a:bodyPr/>
                    <a:lstStyle/>
                    <a:p>
                      <a:pPr algn="ctr"/>
                      <a:r>
                        <a:rPr lang="en-US" sz="6000" b="1" dirty="0">
                          <a:solidFill>
                            <a:schemeClr val="bg1"/>
                          </a:solidFill>
                        </a:rPr>
                        <a:t>O</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Am original </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8486711"/>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Value artistic experiences</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549902766"/>
                  </a:ext>
                </a:extLst>
              </a:tr>
              <a:tr h="365760">
                <a:tc vMerge="1">
                  <a:txBody>
                    <a:bodyPr/>
                    <a:lstStyle/>
                    <a:p>
                      <a:endParaRPr lang="en-US" sz="2800" b="1" dirty="0">
                        <a:solidFill>
                          <a:schemeClr val="bg1"/>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1" u="none" strike="noStrike" dirty="0">
                          <a:solidFill>
                            <a:schemeClr val="bg1"/>
                          </a:solidFill>
                          <a:effectLst/>
                        </a:rPr>
                        <a:t>Have a lively imagination</a:t>
                      </a:r>
                      <a:endParaRPr lang="en-US" sz="2400" b="1" i="0" u="none" strike="noStrike" dirty="0">
                        <a:solidFill>
                          <a:schemeClr val="bg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0752907"/>
                  </a:ext>
                </a:extLst>
              </a:tr>
            </a:tbl>
          </a:graphicData>
        </a:graphic>
      </p:graphicFrame>
      <p:sp>
        <p:nvSpPr>
          <p:cNvPr id="2" name="TextBox 1">
            <a:extLst>
              <a:ext uri="{FF2B5EF4-FFF2-40B4-BE49-F238E27FC236}">
                <a16:creationId xmlns:a16="http://schemas.microsoft.com/office/drawing/2014/main" id="{5AF5D8C0-AEF6-CC4F-AA55-C421B31AC88E}"/>
              </a:ext>
            </a:extLst>
          </p:cNvPr>
          <p:cNvSpPr txBox="1"/>
          <p:nvPr/>
        </p:nvSpPr>
        <p:spPr>
          <a:xfrm>
            <a:off x="2181488" y="0"/>
            <a:ext cx="7891397" cy="584775"/>
          </a:xfrm>
          <a:prstGeom prst="rect">
            <a:avLst/>
          </a:prstGeom>
          <a:solidFill>
            <a:schemeClr val="tx1"/>
          </a:solidFill>
        </p:spPr>
        <p:txBody>
          <a:bodyPr wrap="square" rtlCol="0">
            <a:spAutoFit/>
          </a:bodyPr>
          <a:lstStyle/>
          <a:p>
            <a:pPr algn="ctr"/>
            <a:r>
              <a:rPr lang="en-US" sz="3200" b="1" dirty="0">
                <a:solidFill>
                  <a:schemeClr val="bg1"/>
                </a:solidFill>
              </a:rPr>
              <a:t>Big 5 Inventory – Short (BFI-S)</a:t>
            </a:r>
          </a:p>
        </p:txBody>
      </p:sp>
    </p:spTree>
    <p:extLst>
      <p:ext uri="{BB962C8B-B14F-4D97-AF65-F5344CB8AC3E}">
        <p14:creationId xmlns:p14="http://schemas.microsoft.com/office/powerpoint/2010/main" val="33486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343EE20D-E830-FE49-BAE3-384972E0E457}"/>
              </a:ext>
            </a:extLst>
          </p:cNvPr>
          <p:cNvCxnSpPr>
            <a:cxnSpLocks/>
          </p:cNvCxnSpPr>
          <p:nvPr/>
        </p:nvCxnSpPr>
        <p:spPr>
          <a:xfrm>
            <a:off x="205141" y="3324849"/>
            <a:ext cx="23336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556A56C-ABE1-CC49-B4DD-BB7794C21289}"/>
              </a:ext>
            </a:extLst>
          </p:cNvPr>
          <p:cNvCxnSpPr>
            <a:cxnSpLocks/>
          </p:cNvCxnSpPr>
          <p:nvPr/>
        </p:nvCxnSpPr>
        <p:spPr>
          <a:xfrm>
            <a:off x="3205779" y="3324851"/>
            <a:ext cx="849574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AFBEF0-74F2-764E-AF9A-C908CA98DA81}"/>
              </a:ext>
            </a:extLst>
          </p:cNvPr>
          <p:cNvSpPr/>
          <p:nvPr/>
        </p:nvSpPr>
        <p:spPr>
          <a:xfrm>
            <a:off x="3505046"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2005</a:t>
            </a:r>
          </a:p>
        </p:txBody>
      </p:sp>
      <p:sp>
        <p:nvSpPr>
          <p:cNvPr id="7" name="Rectangle 6">
            <a:extLst>
              <a:ext uri="{FF2B5EF4-FFF2-40B4-BE49-F238E27FC236}">
                <a16:creationId xmlns:a16="http://schemas.microsoft.com/office/drawing/2014/main" id="{D0A71CAF-972E-C24E-B7EB-5E0229BCA406}"/>
              </a:ext>
            </a:extLst>
          </p:cNvPr>
          <p:cNvSpPr/>
          <p:nvPr/>
        </p:nvSpPr>
        <p:spPr>
          <a:xfrm>
            <a:off x="6926877" y="3037096"/>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2009</a:t>
            </a:r>
          </a:p>
        </p:txBody>
      </p:sp>
      <p:sp>
        <p:nvSpPr>
          <p:cNvPr id="8" name="Rectangle 7">
            <a:extLst>
              <a:ext uri="{FF2B5EF4-FFF2-40B4-BE49-F238E27FC236}">
                <a16:creationId xmlns:a16="http://schemas.microsoft.com/office/drawing/2014/main" id="{B6912D57-F5B4-E443-87B7-C32C9FA3D98A}"/>
              </a:ext>
            </a:extLst>
          </p:cNvPr>
          <p:cNvSpPr/>
          <p:nvPr/>
        </p:nvSpPr>
        <p:spPr>
          <a:xfrm>
            <a:off x="10348708" y="307433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2013</a:t>
            </a:r>
          </a:p>
        </p:txBody>
      </p:sp>
      <p:pic>
        <p:nvPicPr>
          <p:cNvPr id="14" name="Picture 13">
            <a:extLst>
              <a:ext uri="{FF2B5EF4-FFF2-40B4-BE49-F238E27FC236}">
                <a16:creationId xmlns:a16="http://schemas.microsoft.com/office/drawing/2014/main" id="{DFA08F91-55C8-AA41-97B6-A01F81A26D7B}"/>
              </a:ext>
            </a:extLst>
          </p:cNvPr>
          <p:cNvPicPr>
            <a:picLocks noChangeAspect="1"/>
          </p:cNvPicPr>
          <p:nvPr/>
        </p:nvPicPr>
        <p:blipFill>
          <a:blip r:embed="rId3"/>
          <a:stretch>
            <a:fillRect/>
          </a:stretch>
        </p:blipFill>
        <p:spPr>
          <a:xfrm>
            <a:off x="8379897" y="4228439"/>
            <a:ext cx="600553" cy="600553"/>
          </a:xfrm>
          <a:prstGeom prst="rect">
            <a:avLst/>
          </a:prstGeom>
        </p:spPr>
      </p:pic>
      <p:pic>
        <p:nvPicPr>
          <p:cNvPr id="15" name="Picture 14">
            <a:extLst>
              <a:ext uri="{FF2B5EF4-FFF2-40B4-BE49-F238E27FC236}">
                <a16:creationId xmlns:a16="http://schemas.microsoft.com/office/drawing/2014/main" id="{BA70723D-DAE6-304F-9B96-1E240D5F66DA}"/>
              </a:ext>
            </a:extLst>
          </p:cNvPr>
          <p:cNvPicPr>
            <a:picLocks noChangeAspect="1"/>
          </p:cNvPicPr>
          <p:nvPr/>
        </p:nvPicPr>
        <p:blipFill>
          <a:blip r:embed="rId3"/>
          <a:stretch>
            <a:fillRect/>
          </a:stretch>
        </p:blipFill>
        <p:spPr>
          <a:xfrm>
            <a:off x="10912727" y="4214885"/>
            <a:ext cx="600553" cy="600553"/>
          </a:xfrm>
          <a:prstGeom prst="rect">
            <a:avLst/>
          </a:prstGeom>
        </p:spPr>
      </p:pic>
      <p:pic>
        <p:nvPicPr>
          <p:cNvPr id="16" name="Picture 15">
            <a:extLst>
              <a:ext uri="{FF2B5EF4-FFF2-40B4-BE49-F238E27FC236}">
                <a16:creationId xmlns:a16="http://schemas.microsoft.com/office/drawing/2014/main" id="{59E68C05-6FF5-8B45-89E4-6EA7D2CAFBDB}"/>
              </a:ext>
            </a:extLst>
          </p:cNvPr>
          <p:cNvPicPr>
            <a:picLocks noChangeAspect="1"/>
          </p:cNvPicPr>
          <p:nvPr/>
        </p:nvPicPr>
        <p:blipFill>
          <a:blip r:embed="rId3"/>
          <a:stretch>
            <a:fillRect/>
          </a:stretch>
        </p:blipFill>
        <p:spPr>
          <a:xfrm>
            <a:off x="9247464" y="4228438"/>
            <a:ext cx="600553" cy="600553"/>
          </a:xfrm>
          <a:prstGeom prst="rect">
            <a:avLst/>
          </a:prstGeom>
        </p:spPr>
      </p:pic>
      <p:pic>
        <p:nvPicPr>
          <p:cNvPr id="17" name="Picture 16">
            <a:extLst>
              <a:ext uri="{FF2B5EF4-FFF2-40B4-BE49-F238E27FC236}">
                <a16:creationId xmlns:a16="http://schemas.microsoft.com/office/drawing/2014/main" id="{9D7DF933-F09D-C94B-AAC0-57BC0F4AAD79}"/>
              </a:ext>
            </a:extLst>
          </p:cNvPr>
          <p:cNvPicPr>
            <a:picLocks noChangeAspect="1"/>
          </p:cNvPicPr>
          <p:nvPr/>
        </p:nvPicPr>
        <p:blipFill>
          <a:blip r:embed="rId3"/>
          <a:stretch>
            <a:fillRect/>
          </a:stretch>
        </p:blipFill>
        <p:spPr>
          <a:xfrm>
            <a:off x="10081379" y="4214884"/>
            <a:ext cx="600553" cy="600553"/>
          </a:xfrm>
          <a:prstGeom prst="rect">
            <a:avLst/>
          </a:prstGeom>
        </p:spPr>
      </p:pic>
      <p:cxnSp>
        <p:nvCxnSpPr>
          <p:cNvPr id="19" name="Straight Arrow Connector 18">
            <a:extLst>
              <a:ext uri="{FF2B5EF4-FFF2-40B4-BE49-F238E27FC236}">
                <a16:creationId xmlns:a16="http://schemas.microsoft.com/office/drawing/2014/main" id="{E95FE1FE-997D-9849-BACF-3E1DC47A35A7}"/>
              </a:ext>
            </a:extLst>
          </p:cNvPr>
          <p:cNvCxnSpPr>
            <a:cxnSpLocks/>
          </p:cNvCxnSpPr>
          <p:nvPr/>
        </p:nvCxnSpPr>
        <p:spPr>
          <a:xfrm flipH="1" flipV="1">
            <a:off x="5167477" y="3700631"/>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82BD51-9891-5148-812C-1B2B748280E5}"/>
              </a:ext>
            </a:extLst>
          </p:cNvPr>
          <p:cNvCxnSpPr>
            <a:cxnSpLocks/>
          </p:cNvCxnSpPr>
          <p:nvPr/>
        </p:nvCxnSpPr>
        <p:spPr>
          <a:xfrm flipH="1" flipV="1">
            <a:off x="6082734" y="3688448"/>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75A511-5EE4-2B44-AC36-D6F9A3C5BED8}"/>
              </a:ext>
            </a:extLst>
          </p:cNvPr>
          <p:cNvCxnSpPr>
            <a:cxnSpLocks/>
          </p:cNvCxnSpPr>
          <p:nvPr/>
        </p:nvCxnSpPr>
        <p:spPr>
          <a:xfrm flipH="1" flipV="1">
            <a:off x="6979545" y="3687764"/>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5E2B04-55B9-2A41-97A9-60ACD2B4ACC4}"/>
              </a:ext>
            </a:extLst>
          </p:cNvPr>
          <p:cNvCxnSpPr>
            <a:cxnSpLocks/>
          </p:cNvCxnSpPr>
          <p:nvPr/>
        </p:nvCxnSpPr>
        <p:spPr>
          <a:xfrm flipH="1" flipV="1">
            <a:off x="7758006" y="371315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3BBAFD-2F97-E441-BB98-8CDF349F5506}"/>
              </a:ext>
            </a:extLst>
          </p:cNvPr>
          <p:cNvCxnSpPr>
            <a:cxnSpLocks/>
          </p:cNvCxnSpPr>
          <p:nvPr/>
        </p:nvCxnSpPr>
        <p:spPr>
          <a:xfrm flipH="1" flipV="1">
            <a:off x="8651747" y="371315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0B04A7-047B-2A43-B580-44290289C703}"/>
              </a:ext>
            </a:extLst>
          </p:cNvPr>
          <p:cNvCxnSpPr>
            <a:cxnSpLocks/>
          </p:cNvCxnSpPr>
          <p:nvPr/>
        </p:nvCxnSpPr>
        <p:spPr>
          <a:xfrm flipH="1" flipV="1">
            <a:off x="9508187" y="3688448"/>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F4F4B9E-F8CD-0341-BE7C-6B0CA37B053C}"/>
              </a:ext>
            </a:extLst>
          </p:cNvPr>
          <p:cNvCxnSpPr>
            <a:cxnSpLocks/>
          </p:cNvCxnSpPr>
          <p:nvPr/>
        </p:nvCxnSpPr>
        <p:spPr>
          <a:xfrm flipH="1" flipV="1">
            <a:off x="10342368" y="3687764"/>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5673A1-5DA6-2941-BA50-B17F898575E3}"/>
              </a:ext>
            </a:extLst>
          </p:cNvPr>
          <p:cNvCxnSpPr>
            <a:cxnSpLocks/>
          </p:cNvCxnSpPr>
          <p:nvPr/>
        </p:nvCxnSpPr>
        <p:spPr>
          <a:xfrm flipH="1" flipV="1">
            <a:off x="11195985" y="371315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8DA5FE7-39D3-8B45-9A26-66859D2C03B6}"/>
              </a:ext>
            </a:extLst>
          </p:cNvPr>
          <p:cNvPicPr>
            <a:picLocks noChangeAspect="1"/>
          </p:cNvPicPr>
          <p:nvPr/>
        </p:nvPicPr>
        <p:blipFill>
          <a:blip r:embed="rId4"/>
          <a:stretch>
            <a:fillRect/>
          </a:stretch>
        </p:blipFill>
        <p:spPr>
          <a:xfrm>
            <a:off x="3961712" y="1483525"/>
            <a:ext cx="663895" cy="682668"/>
          </a:xfrm>
          <a:prstGeom prst="rect">
            <a:avLst/>
          </a:prstGeom>
        </p:spPr>
      </p:pic>
      <p:cxnSp>
        <p:nvCxnSpPr>
          <p:cNvPr id="28" name="Straight Arrow Connector 27">
            <a:extLst>
              <a:ext uri="{FF2B5EF4-FFF2-40B4-BE49-F238E27FC236}">
                <a16:creationId xmlns:a16="http://schemas.microsoft.com/office/drawing/2014/main" id="{31365489-AA0A-A641-B85E-621170372E5D}"/>
              </a:ext>
            </a:extLst>
          </p:cNvPr>
          <p:cNvCxnSpPr>
            <a:cxnSpLocks/>
          </p:cNvCxnSpPr>
          <p:nvPr/>
        </p:nvCxnSpPr>
        <p:spPr>
          <a:xfrm flipH="1">
            <a:off x="4205976"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65CDF3B-878D-D048-85A3-BC484B208BDD}"/>
              </a:ext>
            </a:extLst>
          </p:cNvPr>
          <p:cNvPicPr>
            <a:picLocks noChangeAspect="1"/>
          </p:cNvPicPr>
          <p:nvPr/>
        </p:nvPicPr>
        <p:blipFill>
          <a:blip r:embed="rId4"/>
          <a:stretch>
            <a:fillRect/>
          </a:stretch>
        </p:blipFill>
        <p:spPr>
          <a:xfrm>
            <a:off x="7371448" y="1483525"/>
            <a:ext cx="663895" cy="682668"/>
          </a:xfrm>
          <a:prstGeom prst="rect">
            <a:avLst/>
          </a:prstGeom>
        </p:spPr>
      </p:pic>
      <p:cxnSp>
        <p:nvCxnSpPr>
          <p:cNvPr id="30" name="Straight Arrow Connector 29">
            <a:extLst>
              <a:ext uri="{FF2B5EF4-FFF2-40B4-BE49-F238E27FC236}">
                <a16:creationId xmlns:a16="http://schemas.microsoft.com/office/drawing/2014/main" id="{123981B3-EBD0-9446-8B5B-00B87DD39DA0}"/>
              </a:ext>
            </a:extLst>
          </p:cNvPr>
          <p:cNvCxnSpPr>
            <a:cxnSpLocks/>
          </p:cNvCxnSpPr>
          <p:nvPr/>
        </p:nvCxnSpPr>
        <p:spPr>
          <a:xfrm flipH="1">
            <a:off x="7615712"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8F181ADD-4F99-2B4B-8032-F44DC8BC588F}"/>
              </a:ext>
            </a:extLst>
          </p:cNvPr>
          <p:cNvPicPr>
            <a:picLocks noChangeAspect="1"/>
          </p:cNvPicPr>
          <p:nvPr/>
        </p:nvPicPr>
        <p:blipFill>
          <a:blip r:embed="rId4"/>
          <a:stretch>
            <a:fillRect/>
          </a:stretch>
        </p:blipFill>
        <p:spPr>
          <a:xfrm>
            <a:off x="10912727" y="1483525"/>
            <a:ext cx="663895" cy="682668"/>
          </a:xfrm>
          <a:prstGeom prst="rect">
            <a:avLst/>
          </a:prstGeom>
        </p:spPr>
      </p:pic>
      <p:cxnSp>
        <p:nvCxnSpPr>
          <p:cNvPr id="32" name="Straight Arrow Connector 31">
            <a:extLst>
              <a:ext uri="{FF2B5EF4-FFF2-40B4-BE49-F238E27FC236}">
                <a16:creationId xmlns:a16="http://schemas.microsoft.com/office/drawing/2014/main" id="{E4E264A4-0FF3-DB4E-AE55-E96DA105B2F1}"/>
              </a:ext>
            </a:extLst>
          </p:cNvPr>
          <p:cNvCxnSpPr>
            <a:cxnSpLocks/>
          </p:cNvCxnSpPr>
          <p:nvPr/>
        </p:nvCxnSpPr>
        <p:spPr>
          <a:xfrm flipH="1">
            <a:off x="11156991" y="234747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D730C04-E3D9-004C-ADF2-5D08CC3DF319}"/>
              </a:ext>
            </a:extLst>
          </p:cNvPr>
          <p:cNvSpPr/>
          <p:nvPr/>
        </p:nvSpPr>
        <p:spPr>
          <a:xfrm>
            <a:off x="55196" y="3076101"/>
            <a:ext cx="153114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1984</a:t>
            </a:r>
          </a:p>
        </p:txBody>
      </p:sp>
      <p:pic>
        <p:nvPicPr>
          <p:cNvPr id="42" name="Picture 41">
            <a:extLst>
              <a:ext uri="{FF2B5EF4-FFF2-40B4-BE49-F238E27FC236}">
                <a16:creationId xmlns:a16="http://schemas.microsoft.com/office/drawing/2014/main" id="{AA883454-0D8F-BA49-A9EC-0566CD78B0FC}"/>
              </a:ext>
            </a:extLst>
          </p:cNvPr>
          <p:cNvPicPr>
            <a:picLocks noChangeAspect="1"/>
          </p:cNvPicPr>
          <p:nvPr/>
        </p:nvPicPr>
        <p:blipFill>
          <a:blip r:embed="rId3"/>
          <a:stretch>
            <a:fillRect/>
          </a:stretch>
        </p:blipFill>
        <p:spPr>
          <a:xfrm>
            <a:off x="4944033" y="4260318"/>
            <a:ext cx="600553" cy="600553"/>
          </a:xfrm>
          <a:prstGeom prst="rect">
            <a:avLst/>
          </a:prstGeom>
        </p:spPr>
      </p:pic>
      <p:pic>
        <p:nvPicPr>
          <p:cNvPr id="43" name="Picture 42">
            <a:extLst>
              <a:ext uri="{FF2B5EF4-FFF2-40B4-BE49-F238E27FC236}">
                <a16:creationId xmlns:a16="http://schemas.microsoft.com/office/drawing/2014/main" id="{458D522A-84BD-AC46-BE38-7FE433296DE9}"/>
              </a:ext>
            </a:extLst>
          </p:cNvPr>
          <p:cNvPicPr>
            <a:picLocks noChangeAspect="1"/>
          </p:cNvPicPr>
          <p:nvPr/>
        </p:nvPicPr>
        <p:blipFill>
          <a:blip r:embed="rId3"/>
          <a:stretch>
            <a:fillRect/>
          </a:stretch>
        </p:blipFill>
        <p:spPr>
          <a:xfrm>
            <a:off x="7489389" y="4246764"/>
            <a:ext cx="600553" cy="600553"/>
          </a:xfrm>
          <a:prstGeom prst="rect">
            <a:avLst/>
          </a:prstGeom>
        </p:spPr>
      </p:pic>
      <p:pic>
        <p:nvPicPr>
          <p:cNvPr id="44" name="Picture 43">
            <a:extLst>
              <a:ext uri="{FF2B5EF4-FFF2-40B4-BE49-F238E27FC236}">
                <a16:creationId xmlns:a16="http://schemas.microsoft.com/office/drawing/2014/main" id="{279132D5-3927-E54E-90A1-97F9052C491C}"/>
              </a:ext>
            </a:extLst>
          </p:cNvPr>
          <p:cNvPicPr>
            <a:picLocks noChangeAspect="1"/>
          </p:cNvPicPr>
          <p:nvPr/>
        </p:nvPicPr>
        <p:blipFill>
          <a:blip r:embed="rId3"/>
          <a:stretch>
            <a:fillRect/>
          </a:stretch>
        </p:blipFill>
        <p:spPr>
          <a:xfrm>
            <a:off x="5824126" y="4260317"/>
            <a:ext cx="600553" cy="600553"/>
          </a:xfrm>
          <a:prstGeom prst="rect">
            <a:avLst/>
          </a:prstGeom>
        </p:spPr>
      </p:pic>
      <p:pic>
        <p:nvPicPr>
          <p:cNvPr id="45" name="Picture 44">
            <a:extLst>
              <a:ext uri="{FF2B5EF4-FFF2-40B4-BE49-F238E27FC236}">
                <a16:creationId xmlns:a16="http://schemas.microsoft.com/office/drawing/2014/main" id="{A83D0720-24F1-E048-BA69-8B8844EDAD2F}"/>
              </a:ext>
            </a:extLst>
          </p:cNvPr>
          <p:cNvPicPr>
            <a:picLocks noChangeAspect="1"/>
          </p:cNvPicPr>
          <p:nvPr/>
        </p:nvPicPr>
        <p:blipFill>
          <a:blip r:embed="rId3"/>
          <a:stretch>
            <a:fillRect/>
          </a:stretch>
        </p:blipFill>
        <p:spPr>
          <a:xfrm>
            <a:off x="6695619" y="4246763"/>
            <a:ext cx="600553" cy="600553"/>
          </a:xfrm>
          <a:prstGeom prst="rect">
            <a:avLst/>
          </a:prstGeom>
        </p:spPr>
      </p:pic>
      <p:sp>
        <p:nvSpPr>
          <p:cNvPr id="48" name="Freeform 47">
            <a:extLst>
              <a:ext uri="{FF2B5EF4-FFF2-40B4-BE49-F238E27FC236}">
                <a16:creationId xmlns:a16="http://schemas.microsoft.com/office/drawing/2014/main" id="{19C21647-77D5-DC45-8291-C2DB63CC4046}"/>
              </a:ext>
            </a:extLst>
          </p:cNvPr>
          <p:cNvSpPr/>
          <p:nvPr/>
        </p:nvSpPr>
        <p:spPr>
          <a:xfrm>
            <a:off x="2638725" y="3238788"/>
            <a:ext cx="462578" cy="172123"/>
          </a:xfrm>
          <a:custGeom>
            <a:avLst/>
            <a:gdLst>
              <a:gd name="connsiteX0" fmla="*/ 0 w 462578"/>
              <a:gd name="connsiteY0" fmla="*/ 172123 h 172123"/>
              <a:gd name="connsiteX1" fmla="*/ 96818 w 462578"/>
              <a:gd name="connsiteY1" fmla="*/ 0 h 172123"/>
              <a:gd name="connsiteX2" fmla="*/ 204395 w 462578"/>
              <a:gd name="connsiteY2" fmla="*/ 150607 h 172123"/>
              <a:gd name="connsiteX3" fmla="*/ 311971 w 462578"/>
              <a:gd name="connsiteY3" fmla="*/ 32273 h 172123"/>
              <a:gd name="connsiteX4" fmla="*/ 376517 w 462578"/>
              <a:gd name="connsiteY4" fmla="*/ 161365 h 172123"/>
              <a:gd name="connsiteX5" fmla="*/ 462578 w 462578"/>
              <a:gd name="connsiteY5" fmla="*/ 10758 h 1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578" h="172123">
                <a:moveTo>
                  <a:pt x="0" y="172123"/>
                </a:moveTo>
                <a:lnTo>
                  <a:pt x="96818" y="0"/>
                </a:lnTo>
                <a:lnTo>
                  <a:pt x="204395" y="150607"/>
                </a:lnTo>
                <a:lnTo>
                  <a:pt x="311971" y="32273"/>
                </a:lnTo>
                <a:lnTo>
                  <a:pt x="376517" y="161365"/>
                </a:lnTo>
                <a:lnTo>
                  <a:pt x="462578" y="1075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1489ADA-6991-304B-93D7-2D2064146275}"/>
              </a:ext>
            </a:extLst>
          </p:cNvPr>
          <p:cNvSpPr/>
          <p:nvPr/>
        </p:nvSpPr>
        <p:spPr>
          <a:xfrm>
            <a:off x="121603" y="3687764"/>
            <a:ext cx="3731315" cy="30527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rPr>
              <a:t>Matching Variables</a:t>
            </a:r>
          </a:p>
          <a:p>
            <a:pPr marL="228600" indent="-228600">
              <a:buFont typeface="+mj-lt"/>
              <a:buAutoNum type="arabicPeriod"/>
            </a:pPr>
            <a:r>
              <a:rPr lang="en-US" dirty="0">
                <a:solidFill>
                  <a:schemeClr val="tx1"/>
                </a:solidFill>
              </a:rPr>
              <a:t>demographics (e.g. sex)</a:t>
            </a:r>
          </a:p>
          <a:p>
            <a:pPr marL="228600" indent="-228600">
              <a:buFont typeface="+mj-lt"/>
              <a:buAutoNum type="arabicPeriod"/>
            </a:pPr>
            <a:r>
              <a:rPr lang="en-US" dirty="0">
                <a:solidFill>
                  <a:schemeClr val="tx1"/>
                </a:solidFill>
              </a:rPr>
              <a:t>activities (e.g. volunteering) </a:t>
            </a:r>
          </a:p>
          <a:p>
            <a:pPr marL="228600" indent="-228600">
              <a:buFont typeface="+mj-lt"/>
              <a:buAutoNum type="arabicPeriod"/>
            </a:pPr>
            <a:r>
              <a:rPr lang="en-US" dirty="0">
                <a:solidFill>
                  <a:schemeClr val="tx1"/>
                </a:solidFill>
              </a:rPr>
              <a:t>financial (e.g. gross wages)</a:t>
            </a:r>
          </a:p>
          <a:p>
            <a:pPr marL="228600" indent="-228600">
              <a:buFont typeface="+mj-lt"/>
              <a:buAutoNum type="arabicPeriod"/>
            </a:pPr>
            <a:r>
              <a:rPr lang="en-US" dirty="0">
                <a:solidFill>
                  <a:schemeClr val="tx1"/>
                </a:solidFill>
              </a:rPr>
              <a:t>household (e.g. number of household members)</a:t>
            </a:r>
          </a:p>
          <a:p>
            <a:pPr marL="228600" indent="-228600">
              <a:buFont typeface="+mj-lt"/>
              <a:buAutoNum type="arabicPeriod"/>
            </a:pPr>
            <a:r>
              <a:rPr lang="en-US" dirty="0">
                <a:solidFill>
                  <a:schemeClr val="tx1"/>
                </a:solidFill>
              </a:rPr>
              <a:t>health (e.g. BMI)</a:t>
            </a:r>
          </a:p>
          <a:p>
            <a:pPr marL="228600" indent="-228600">
              <a:buFont typeface="+mj-lt"/>
              <a:buAutoNum type="arabicPeriod"/>
            </a:pPr>
            <a:r>
              <a:rPr lang="en-US" dirty="0">
                <a:solidFill>
                  <a:schemeClr val="tx1"/>
                </a:solidFill>
              </a:rPr>
              <a:t>psychological (e.g. life satisfaction), </a:t>
            </a:r>
          </a:p>
          <a:p>
            <a:pPr marL="228600" indent="-228600">
              <a:buFont typeface="+mj-lt"/>
              <a:buAutoNum type="arabicPeriod"/>
            </a:pPr>
            <a:r>
              <a:rPr lang="en-US" dirty="0">
                <a:solidFill>
                  <a:schemeClr val="tx1"/>
                </a:solidFill>
              </a:rPr>
              <a:t>relationship (e.g. relationship with father)</a:t>
            </a:r>
          </a:p>
          <a:p>
            <a:pPr marL="228600" indent="-228600">
              <a:buFont typeface="+mj-lt"/>
              <a:buAutoNum type="arabicPeriod"/>
            </a:pPr>
            <a:r>
              <a:rPr lang="en-US" dirty="0">
                <a:solidFill>
                  <a:schemeClr val="tx1"/>
                </a:solidFill>
              </a:rPr>
              <a:t>social (e.g. visits to friends)</a:t>
            </a:r>
          </a:p>
        </p:txBody>
      </p:sp>
      <p:sp>
        <p:nvSpPr>
          <p:cNvPr id="3" name="Rectangle 2">
            <a:extLst>
              <a:ext uri="{FF2B5EF4-FFF2-40B4-BE49-F238E27FC236}">
                <a16:creationId xmlns:a16="http://schemas.microsoft.com/office/drawing/2014/main" id="{76A504A3-5F6B-2947-8DE2-74B854D5AD6D}"/>
              </a:ext>
            </a:extLst>
          </p:cNvPr>
          <p:cNvSpPr/>
          <p:nvPr/>
        </p:nvSpPr>
        <p:spPr>
          <a:xfrm>
            <a:off x="6227289" y="77489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33" name="Rectangle 32">
            <a:extLst>
              <a:ext uri="{FF2B5EF4-FFF2-40B4-BE49-F238E27FC236}">
                <a16:creationId xmlns:a16="http://schemas.microsoft.com/office/drawing/2014/main" id="{3BAF64C7-4421-2543-BF02-930547653471}"/>
              </a:ext>
            </a:extLst>
          </p:cNvPr>
          <p:cNvSpPr/>
          <p:nvPr/>
        </p:nvSpPr>
        <p:spPr>
          <a:xfrm>
            <a:off x="6348266" y="521974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Life Events</a:t>
            </a:r>
          </a:p>
        </p:txBody>
      </p:sp>
      <p:sp>
        <p:nvSpPr>
          <p:cNvPr id="4" name="Rectangle 3">
            <a:extLst>
              <a:ext uri="{FF2B5EF4-FFF2-40B4-BE49-F238E27FC236}">
                <a16:creationId xmlns:a16="http://schemas.microsoft.com/office/drawing/2014/main" id="{425D94ED-7047-5141-8CB4-25C1EB40B447}"/>
              </a:ext>
            </a:extLst>
          </p:cNvPr>
          <p:cNvSpPr/>
          <p:nvPr/>
        </p:nvSpPr>
        <p:spPr>
          <a:xfrm>
            <a:off x="0" y="0"/>
            <a:ext cx="12192000" cy="6669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German Socioeconomic Panel Study (GSOEP)</a:t>
            </a:r>
          </a:p>
        </p:txBody>
      </p:sp>
      <p:sp>
        <p:nvSpPr>
          <p:cNvPr id="35" name="Rectangle 34">
            <a:extLst>
              <a:ext uri="{FF2B5EF4-FFF2-40B4-BE49-F238E27FC236}">
                <a16:creationId xmlns:a16="http://schemas.microsoft.com/office/drawing/2014/main" id="{D249BD3A-CF63-824F-BBC5-17AC1E86A9B5}"/>
              </a:ext>
            </a:extLst>
          </p:cNvPr>
          <p:cNvSpPr/>
          <p:nvPr/>
        </p:nvSpPr>
        <p:spPr>
          <a:xfrm>
            <a:off x="3852918" y="6196014"/>
            <a:ext cx="8339082" cy="66198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Preregistration: https://</a:t>
            </a:r>
            <a:r>
              <a:rPr lang="en-US" sz="2800" b="1" dirty="0" err="1"/>
              <a:t>osf.io</a:t>
            </a:r>
            <a:r>
              <a:rPr lang="en-US" sz="2800" b="1" dirty="0"/>
              <a:t>/</a:t>
            </a:r>
            <a:r>
              <a:rPr lang="en-US" sz="2800" b="1" dirty="0" err="1"/>
              <a:t>vdazq</a:t>
            </a:r>
            <a:r>
              <a:rPr lang="en-US" sz="2800" b="1" dirty="0"/>
              <a:t>/</a:t>
            </a:r>
          </a:p>
        </p:txBody>
      </p:sp>
    </p:spTree>
    <p:extLst>
      <p:ext uri="{BB962C8B-B14F-4D97-AF65-F5344CB8AC3E}">
        <p14:creationId xmlns:p14="http://schemas.microsoft.com/office/powerpoint/2010/main" val="123307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7B1CDB-A144-4044-BB8B-C5995DC2591C}"/>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CB843F1A-6CF0-384F-B479-8E2CB415EAE3}"/>
              </a:ext>
            </a:extLst>
          </p:cNvPr>
          <p:cNvSpPr/>
          <p:nvPr/>
        </p:nvSpPr>
        <p:spPr>
          <a:xfrm>
            <a:off x="7241690" y="731520"/>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7" name="Rectangle 6">
            <a:extLst>
              <a:ext uri="{FF2B5EF4-FFF2-40B4-BE49-F238E27FC236}">
                <a16:creationId xmlns:a16="http://schemas.microsoft.com/office/drawing/2014/main" id="{95712EC4-F967-7144-BB11-0C2EE5C644EB}"/>
              </a:ext>
            </a:extLst>
          </p:cNvPr>
          <p:cNvSpPr/>
          <p:nvPr/>
        </p:nvSpPr>
        <p:spPr>
          <a:xfrm>
            <a:off x="1610601" y="2043317"/>
            <a:ext cx="2563365" cy="979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Conscientiousness</a:t>
            </a:r>
          </a:p>
        </p:txBody>
      </p:sp>
      <p:sp>
        <p:nvSpPr>
          <p:cNvPr id="8" name="Rectangle 7">
            <a:extLst>
              <a:ext uri="{FF2B5EF4-FFF2-40B4-BE49-F238E27FC236}">
                <a16:creationId xmlns:a16="http://schemas.microsoft.com/office/drawing/2014/main" id="{86B49667-E7B5-DC4D-8490-221E6AECFB6F}"/>
              </a:ext>
            </a:extLst>
          </p:cNvPr>
          <p:cNvSpPr/>
          <p:nvPr/>
        </p:nvSpPr>
        <p:spPr>
          <a:xfrm>
            <a:off x="8090021" y="2043317"/>
            <a:ext cx="2563365" cy="979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Conscientiousness</a:t>
            </a:r>
          </a:p>
        </p:txBody>
      </p:sp>
      <p:sp>
        <p:nvSpPr>
          <p:cNvPr id="9" name="Down Arrow 8">
            <a:extLst>
              <a:ext uri="{FF2B5EF4-FFF2-40B4-BE49-F238E27FC236}">
                <a16:creationId xmlns:a16="http://schemas.microsoft.com/office/drawing/2014/main" id="{2E544835-D00B-4745-AAF2-A7182EBEEE05}"/>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738CBA-8521-0F4B-8410-C32A907C5691}"/>
              </a:ext>
            </a:extLst>
          </p:cNvPr>
          <p:cNvSpPr/>
          <p:nvPr/>
        </p:nvSpPr>
        <p:spPr>
          <a:xfrm>
            <a:off x="1610600" y="4988184"/>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Work Experiences</a:t>
            </a:r>
          </a:p>
        </p:txBody>
      </p:sp>
      <p:sp>
        <p:nvSpPr>
          <p:cNvPr id="11" name="Rectangle 10">
            <a:extLst>
              <a:ext uri="{FF2B5EF4-FFF2-40B4-BE49-F238E27FC236}">
                <a16:creationId xmlns:a16="http://schemas.microsoft.com/office/drawing/2014/main" id="{C51D70C2-8673-4F43-A6D6-A2A526C61795}"/>
              </a:ext>
            </a:extLst>
          </p:cNvPr>
          <p:cNvSpPr/>
          <p:nvPr/>
        </p:nvSpPr>
        <p:spPr>
          <a:xfrm>
            <a:off x="8090021" y="4988183"/>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Work Experiences</a:t>
            </a:r>
          </a:p>
        </p:txBody>
      </p:sp>
      <p:sp>
        <p:nvSpPr>
          <p:cNvPr id="12" name="Down Arrow 11">
            <a:extLst>
              <a:ext uri="{FF2B5EF4-FFF2-40B4-BE49-F238E27FC236}">
                <a16:creationId xmlns:a16="http://schemas.microsoft.com/office/drawing/2014/main" id="{87BBDB41-70E3-304D-896E-B903AC732C94}"/>
              </a:ext>
            </a:extLst>
          </p:cNvPr>
          <p:cNvSpPr/>
          <p:nvPr/>
        </p:nvSpPr>
        <p:spPr>
          <a:xfrm flipV="1">
            <a:off x="910814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2965F79C-AB09-774B-BD7C-6C7C51DB80C8}"/>
              </a:ext>
            </a:extLst>
          </p:cNvPr>
          <p:cNvSpPr/>
          <p:nvPr/>
        </p:nvSpPr>
        <p:spPr>
          <a:xfrm rot="5400000">
            <a:off x="5867579" y="659175"/>
            <a:ext cx="530352" cy="1252728"/>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A531345-89BF-0B48-88BB-544C2AAA5142}"/>
              </a:ext>
            </a:extLst>
          </p:cNvPr>
          <p:cNvSpPr txBox="1"/>
          <p:nvPr/>
        </p:nvSpPr>
        <p:spPr>
          <a:xfrm>
            <a:off x="1084997" y="6187146"/>
            <a:ext cx="3614569" cy="369332"/>
          </a:xfrm>
          <a:prstGeom prst="rect">
            <a:avLst/>
          </a:prstGeom>
          <a:noFill/>
        </p:spPr>
        <p:txBody>
          <a:bodyPr wrap="square" rtlCol="0">
            <a:spAutoFit/>
          </a:bodyPr>
          <a:lstStyle/>
          <a:p>
            <a:pPr algn="ctr"/>
            <a:r>
              <a:rPr lang="en-US" dirty="0"/>
              <a:t>Barrick, Mount, &amp; Judge, 2001</a:t>
            </a:r>
          </a:p>
        </p:txBody>
      </p:sp>
      <p:sp>
        <p:nvSpPr>
          <p:cNvPr id="15" name="TextBox 14">
            <a:extLst>
              <a:ext uri="{FF2B5EF4-FFF2-40B4-BE49-F238E27FC236}">
                <a16:creationId xmlns:a16="http://schemas.microsoft.com/office/drawing/2014/main" id="{C6120E22-67DB-6A4B-8A3A-04E828E104FC}"/>
              </a:ext>
            </a:extLst>
          </p:cNvPr>
          <p:cNvSpPr txBox="1"/>
          <p:nvPr/>
        </p:nvSpPr>
        <p:spPr>
          <a:xfrm>
            <a:off x="7553659" y="6187146"/>
            <a:ext cx="3636085" cy="369332"/>
          </a:xfrm>
          <a:prstGeom prst="rect">
            <a:avLst/>
          </a:prstGeom>
          <a:noFill/>
        </p:spPr>
        <p:txBody>
          <a:bodyPr wrap="square" rtlCol="0">
            <a:spAutoFit/>
          </a:bodyPr>
          <a:lstStyle/>
          <a:p>
            <a:pPr algn="ctr"/>
            <a:r>
              <a:rPr lang="en-US" dirty="0"/>
              <a:t>Roberts, </a:t>
            </a:r>
            <a:r>
              <a:rPr lang="en-US" dirty="0" err="1"/>
              <a:t>Caspi</a:t>
            </a:r>
            <a:r>
              <a:rPr lang="en-US" dirty="0"/>
              <a:t>, &amp; Moffitt, 2003</a:t>
            </a:r>
          </a:p>
        </p:txBody>
      </p:sp>
    </p:spTree>
    <p:extLst>
      <p:ext uri="{BB962C8B-B14F-4D97-AF65-F5344CB8AC3E}">
        <p14:creationId xmlns:p14="http://schemas.microsoft.com/office/powerpoint/2010/main" val="377754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52F09B-A07A-C541-8FAA-A773B43641D4}"/>
              </a:ext>
            </a:extLst>
          </p:cNvPr>
          <p:cNvSpPr txBox="1"/>
          <p:nvPr/>
        </p:nvSpPr>
        <p:spPr>
          <a:xfrm>
            <a:off x="2181488" y="0"/>
            <a:ext cx="7891397" cy="584775"/>
          </a:xfrm>
          <a:prstGeom prst="rect">
            <a:avLst/>
          </a:prstGeom>
          <a:solidFill>
            <a:srgbClr val="7030A0"/>
          </a:solidFill>
        </p:spPr>
        <p:txBody>
          <a:bodyPr wrap="square" rtlCol="0">
            <a:spAutoFit/>
          </a:bodyPr>
          <a:lstStyle/>
          <a:p>
            <a:pPr algn="ctr"/>
            <a:r>
              <a:rPr lang="en-US" sz="3200" b="1" dirty="0">
                <a:solidFill>
                  <a:schemeClr val="bg1"/>
                </a:solidFill>
              </a:rPr>
              <a:t>Life Events</a:t>
            </a:r>
          </a:p>
        </p:txBody>
      </p:sp>
      <p:pic>
        <p:nvPicPr>
          <p:cNvPr id="5" name="Picture 4">
            <a:extLst>
              <a:ext uri="{FF2B5EF4-FFF2-40B4-BE49-F238E27FC236}">
                <a16:creationId xmlns:a16="http://schemas.microsoft.com/office/drawing/2014/main" id="{8EB6BAE8-B660-3342-8EAA-69CC39446B54}"/>
              </a:ext>
            </a:extLst>
          </p:cNvPr>
          <p:cNvPicPr>
            <a:picLocks noChangeAspect="1"/>
          </p:cNvPicPr>
          <p:nvPr/>
        </p:nvPicPr>
        <p:blipFill>
          <a:blip r:embed="rId3"/>
          <a:stretch>
            <a:fillRect/>
          </a:stretch>
        </p:blipFill>
        <p:spPr>
          <a:xfrm>
            <a:off x="1134487" y="838200"/>
            <a:ext cx="9985398" cy="6019800"/>
          </a:xfrm>
          <a:prstGeom prst="rect">
            <a:avLst/>
          </a:prstGeom>
        </p:spPr>
      </p:pic>
    </p:spTree>
    <p:extLst>
      <p:ext uri="{BB962C8B-B14F-4D97-AF65-F5344CB8AC3E}">
        <p14:creationId xmlns:p14="http://schemas.microsoft.com/office/powerpoint/2010/main" val="96405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05A11-EF1D-E049-A719-74F1AD5CA0CD}"/>
              </a:ext>
            </a:extLst>
          </p:cNvPr>
          <p:cNvPicPr>
            <a:picLocks noChangeAspect="1"/>
          </p:cNvPicPr>
          <p:nvPr/>
        </p:nvPicPr>
        <p:blipFill>
          <a:blip r:embed="rId2"/>
          <a:stretch>
            <a:fillRect/>
          </a:stretch>
        </p:blipFill>
        <p:spPr>
          <a:xfrm>
            <a:off x="381000" y="0"/>
            <a:ext cx="11430000" cy="6858000"/>
          </a:xfrm>
          <a:prstGeom prst="rect">
            <a:avLst/>
          </a:prstGeom>
        </p:spPr>
      </p:pic>
    </p:spTree>
    <p:extLst>
      <p:ext uri="{BB962C8B-B14F-4D97-AF65-F5344CB8AC3E}">
        <p14:creationId xmlns:p14="http://schemas.microsoft.com/office/powerpoint/2010/main" val="1435971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84818-202C-D544-8B02-4215375DA3C5}"/>
              </a:ext>
            </a:extLst>
          </p:cNvPr>
          <p:cNvPicPr>
            <a:picLocks noChangeAspect="1"/>
          </p:cNvPicPr>
          <p:nvPr/>
        </p:nvPicPr>
        <p:blipFill>
          <a:blip r:embed="rId3"/>
          <a:stretch>
            <a:fillRect/>
          </a:stretch>
        </p:blipFill>
        <p:spPr>
          <a:xfrm>
            <a:off x="0" y="1299344"/>
            <a:ext cx="12192000" cy="4876800"/>
          </a:xfrm>
          <a:prstGeom prst="rect">
            <a:avLst/>
          </a:prstGeom>
        </p:spPr>
      </p:pic>
      <p:sp>
        <p:nvSpPr>
          <p:cNvPr id="2" name="Rectangle 1">
            <a:extLst>
              <a:ext uri="{FF2B5EF4-FFF2-40B4-BE49-F238E27FC236}">
                <a16:creationId xmlns:a16="http://schemas.microsoft.com/office/drawing/2014/main" id="{999AA85A-18B7-8C4F-85F1-E33C4D710448}"/>
              </a:ext>
            </a:extLst>
          </p:cNvPr>
          <p:cNvSpPr/>
          <p:nvPr/>
        </p:nvSpPr>
        <p:spPr>
          <a:xfrm>
            <a:off x="621792" y="1847088"/>
            <a:ext cx="11570208" cy="2688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CA070E-5704-7A4D-AEC3-98FF8F16200C}"/>
              </a:ext>
            </a:extLst>
          </p:cNvPr>
          <p:cNvSpPr/>
          <p:nvPr/>
        </p:nvSpPr>
        <p:spPr>
          <a:xfrm>
            <a:off x="0" y="6328378"/>
            <a:ext cx="12192000" cy="529622"/>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https://</a:t>
            </a:r>
            <a:r>
              <a:rPr lang="en-US" sz="2800" b="1" dirty="0" err="1"/>
              <a:t>emoriebeck.shinyapps.io</a:t>
            </a:r>
            <a:r>
              <a:rPr lang="en-US" sz="2800" b="1" dirty="0"/>
              <a:t>/</a:t>
            </a:r>
            <a:r>
              <a:rPr lang="en-US" sz="2800" b="1" dirty="0" err="1"/>
              <a:t>life_events</a:t>
            </a:r>
            <a:r>
              <a:rPr lang="en-US" sz="2800" b="1" dirty="0"/>
              <a:t>/</a:t>
            </a:r>
          </a:p>
        </p:txBody>
      </p:sp>
    </p:spTree>
    <p:extLst>
      <p:ext uri="{BB962C8B-B14F-4D97-AF65-F5344CB8AC3E}">
        <p14:creationId xmlns:p14="http://schemas.microsoft.com/office/powerpoint/2010/main" val="265459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84818-202C-D544-8B02-4215375DA3C5}"/>
              </a:ext>
            </a:extLst>
          </p:cNvPr>
          <p:cNvPicPr>
            <a:picLocks noChangeAspect="1"/>
          </p:cNvPicPr>
          <p:nvPr/>
        </p:nvPicPr>
        <p:blipFill>
          <a:blip r:embed="rId3"/>
          <a:stretch>
            <a:fillRect/>
          </a:stretch>
        </p:blipFill>
        <p:spPr>
          <a:xfrm>
            <a:off x="0" y="1281056"/>
            <a:ext cx="12192000" cy="4876800"/>
          </a:xfrm>
          <a:prstGeom prst="rect">
            <a:avLst/>
          </a:prstGeom>
        </p:spPr>
      </p:pic>
      <p:sp>
        <p:nvSpPr>
          <p:cNvPr id="4" name="Rectangle 3">
            <a:extLst>
              <a:ext uri="{FF2B5EF4-FFF2-40B4-BE49-F238E27FC236}">
                <a16:creationId xmlns:a16="http://schemas.microsoft.com/office/drawing/2014/main" id="{189896CC-8215-F743-9CFA-994DC99BB41B}"/>
              </a:ext>
            </a:extLst>
          </p:cNvPr>
          <p:cNvSpPr/>
          <p:nvPr/>
        </p:nvSpPr>
        <p:spPr>
          <a:xfrm>
            <a:off x="0" y="6328378"/>
            <a:ext cx="12192000" cy="529622"/>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https://</a:t>
            </a:r>
            <a:r>
              <a:rPr lang="en-US" sz="2800" b="1" dirty="0" err="1"/>
              <a:t>emoriebeck.shinyapps.io</a:t>
            </a:r>
            <a:r>
              <a:rPr lang="en-US" sz="2800" b="1" dirty="0"/>
              <a:t>/</a:t>
            </a:r>
            <a:r>
              <a:rPr lang="en-US" sz="2800" b="1" dirty="0" err="1"/>
              <a:t>life_events</a:t>
            </a:r>
            <a:r>
              <a:rPr lang="en-US" sz="2800" b="1" dirty="0"/>
              <a:t>/</a:t>
            </a:r>
          </a:p>
        </p:txBody>
      </p:sp>
    </p:spTree>
    <p:extLst>
      <p:ext uri="{BB962C8B-B14F-4D97-AF65-F5344CB8AC3E}">
        <p14:creationId xmlns:p14="http://schemas.microsoft.com/office/powerpoint/2010/main" val="264424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C903ED-32D7-6441-9677-16E4683A489A}"/>
              </a:ext>
            </a:extLst>
          </p:cNvPr>
          <p:cNvSpPr txBox="1"/>
          <p:nvPr/>
        </p:nvSpPr>
        <p:spPr>
          <a:xfrm>
            <a:off x="3508310" y="0"/>
            <a:ext cx="4870580" cy="1862048"/>
          </a:xfrm>
          <a:prstGeom prst="rect">
            <a:avLst/>
          </a:prstGeom>
          <a:noFill/>
          <a:ln>
            <a:noFill/>
          </a:ln>
        </p:spPr>
        <p:txBody>
          <a:bodyPr wrap="square" rtlCol="0">
            <a:spAutoFit/>
          </a:bodyPr>
          <a:lstStyle/>
          <a:p>
            <a:pPr algn="ctr"/>
            <a:r>
              <a:rPr lang="en-US" sz="11500" b="1" dirty="0">
                <a:solidFill>
                  <a:schemeClr val="bg1"/>
                </a:solidFill>
              </a:rPr>
              <a:t>Results</a:t>
            </a:r>
          </a:p>
        </p:txBody>
      </p:sp>
      <p:sp>
        <p:nvSpPr>
          <p:cNvPr id="6" name="Rectangle 5">
            <a:extLst>
              <a:ext uri="{FF2B5EF4-FFF2-40B4-BE49-F238E27FC236}">
                <a16:creationId xmlns:a16="http://schemas.microsoft.com/office/drawing/2014/main" id="{5244F393-4331-C24C-81AB-6DD4C6A9D3A4}"/>
              </a:ext>
            </a:extLst>
          </p:cNvPr>
          <p:cNvSpPr/>
          <p:nvPr/>
        </p:nvSpPr>
        <p:spPr>
          <a:xfrm>
            <a:off x="3805573" y="1477969"/>
            <a:ext cx="4260028" cy="1108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7" name="Down Arrow 6">
            <a:extLst>
              <a:ext uri="{FF2B5EF4-FFF2-40B4-BE49-F238E27FC236}">
                <a16:creationId xmlns:a16="http://schemas.microsoft.com/office/drawing/2014/main" id="{083F85FD-2019-4E43-A7D4-B2EE55FA37FD}"/>
              </a:ext>
            </a:extLst>
          </p:cNvPr>
          <p:cNvSpPr/>
          <p:nvPr/>
        </p:nvSpPr>
        <p:spPr>
          <a:xfrm>
            <a:off x="5670500" y="4049047"/>
            <a:ext cx="527125" cy="1247887"/>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F54A214-CD3B-6248-8E56-B6172207953E}"/>
              </a:ext>
            </a:extLst>
          </p:cNvPr>
          <p:cNvSpPr/>
          <p:nvPr/>
        </p:nvSpPr>
        <p:spPr>
          <a:xfrm>
            <a:off x="4652380" y="5734633"/>
            <a:ext cx="2563365" cy="94593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9" name="Rectangle 8">
            <a:extLst>
              <a:ext uri="{FF2B5EF4-FFF2-40B4-BE49-F238E27FC236}">
                <a16:creationId xmlns:a16="http://schemas.microsoft.com/office/drawing/2014/main" id="{9E4A51E8-B319-E947-8043-BEA92CDEF41C}"/>
              </a:ext>
            </a:extLst>
          </p:cNvPr>
          <p:cNvSpPr/>
          <p:nvPr/>
        </p:nvSpPr>
        <p:spPr>
          <a:xfrm>
            <a:off x="3815276" y="2745771"/>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10" name="Rectangle 9">
            <a:extLst>
              <a:ext uri="{FF2B5EF4-FFF2-40B4-BE49-F238E27FC236}">
                <a16:creationId xmlns:a16="http://schemas.microsoft.com/office/drawing/2014/main" id="{5B541705-70BF-9F4D-9A57-6A57F88FCD88}"/>
              </a:ext>
            </a:extLst>
          </p:cNvPr>
          <p:cNvSpPr/>
          <p:nvPr/>
        </p:nvSpPr>
        <p:spPr>
          <a:xfrm>
            <a:off x="4676943" y="2745770"/>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1" name="Rectangle 10">
            <a:extLst>
              <a:ext uri="{FF2B5EF4-FFF2-40B4-BE49-F238E27FC236}">
                <a16:creationId xmlns:a16="http://schemas.microsoft.com/office/drawing/2014/main" id="{345C22EA-0A3B-6945-B163-7F3C4C3DB4B8}"/>
              </a:ext>
            </a:extLst>
          </p:cNvPr>
          <p:cNvSpPr/>
          <p:nvPr/>
        </p:nvSpPr>
        <p:spPr>
          <a:xfrm>
            <a:off x="5538610" y="2745770"/>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2" name="Rectangle 11">
            <a:extLst>
              <a:ext uri="{FF2B5EF4-FFF2-40B4-BE49-F238E27FC236}">
                <a16:creationId xmlns:a16="http://schemas.microsoft.com/office/drawing/2014/main" id="{1ACCA3DC-C145-EA4F-8752-644AF7B57886}"/>
              </a:ext>
            </a:extLst>
          </p:cNvPr>
          <p:cNvSpPr/>
          <p:nvPr/>
        </p:nvSpPr>
        <p:spPr>
          <a:xfrm>
            <a:off x="6400277" y="2745770"/>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3" name="Rectangle 12">
            <a:extLst>
              <a:ext uri="{FF2B5EF4-FFF2-40B4-BE49-F238E27FC236}">
                <a16:creationId xmlns:a16="http://schemas.microsoft.com/office/drawing/2014/main" id="{6E4AA53D-714B-E64C-BE41-925B89F46D74}"/>
              </a:ext>
            </a:extLst>
          </p:cNvPr>
          <p:cNvSpPr/>
          <p:nvPr/>
        </p:nvSpPr>
        <p:spPr>
          <a:xfrm>
            <a:off x="7261945" y="2745770"/>
            <a:ext cx="803655" cy="74387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Tree>
    <p:extLst>
      <p:ext uri="{BB962C8B-B14F-4D97-AF65-F5344CB8AC3E}">
        <p14:creationId xmlns:p14="http://schemas.microsoft.com/office/powerpoint/2010/main" val="1590061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851774366"/>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5" name="Picture 4">
            <a:extLst>
              <a:ext uri="{FF2B5EF4-FFF2-40B4-BE49-F238E27FC236}">
                <a16:creationId xmlns:a16="http://schemas.microsoft.com/office/drawing/2014/main" id="{EEC2F286-53A8-9849-BC15-D89E35E55746}"/>
              </a:ext>
            </a:extLst>
          </p:cNvPr>
          <p:cNvPicPr>
            <a:picLocks noChangeAspect="1"/>
          </p:cNvPicPr>
          <p:nvPr/>
        </p:nvPicPr>
        <p:blipFill>
          <a:blip r:embed="rId2"/>
          <a:stretch>
            <a:fillRect/>
          </a:stretch>
        </p:blipFill>
        <p:spPr>
          <a:xfrm>
            <a:off x="381000" y="1805354"/>
            <a:ext cx="11430000" cy="3810000"/>
          </a:xfrm>
          <a:prstGeom prst="rect">
            <a:avLst/>
          </a:prstGeom>
        </p:spPr>
      </p:pic>
    </p:spTree>
    <p:extLst>
      <p:ext uri="{BB962C8B-B14F-4D97-AF65-F5344CB8AC3E}">
        <p14:creationId xmlns:p14="http://schemas.microsoft.com/office/powerpoint/2010/main" val="133449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902361950"/>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DE41A1D-B6C0-CB46-A8A2-DF44446DEB06}"/>
              </a:ext>
            </a:extLst>
          </p:cNvPr>
          <p:cNvPicPr>
            <a:picLocks noChangeAspect="1"/>
          </p:cNvPicPr>
          <p:nvPr/>
        </p:nvPicPr>
        <p:blipFill>
          <a:blip r:embed="rId2"/>
          <a:stretch>
            <a:fillRect/>
          </a:stretch>
        </p:blipFill>
        <p:spPr>
          <a:xfrm>
            <a:off x="0" y="1273628"/>
            <a:ext cx="12192000" cy="5225142"/>
          </a:xfrm>
          <a:prstGeom prst="rect">
            <a:avLst/>
          </a:prstGeom>
        </p:spPr>
      </p:pic>
      <p:sp>
        <p:nvSpPr>
          <p:cNvPr id="2" name="Rectangle 1">
            <a:extLst>
              <a:ext uri="{FF2B5EF4-FFF2-40B4-BE49-F238E27FC236}">
                <a16:creationId xmlns:a16="http://schemas.microsoft.com/office/drawing/2014/main" id="{C9F224EC-0A4E-9043-B0A7-062AA69B635F}"/>
              </a:ext>
            </a:extLst>
          </p:cNvPr>
          <p:cNvSpPr/>
          <p:nvPr/>
        </p:nvSpPr>
        <p:spPr>
          <a:xfrm>
            <a:off x="2020711" y="1670756"/>
            <a:ext cx="1907822" cy="438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2652675-A943-3544-94E7-B5EFCBF7A983}"/>
              </a:ext>
            </a:extLst>
          </p:cNvPr>
          <p:cNvSpPr/>
          <p:nvPr/>
        </p:nvSpPr>
        <p:spPr>
          <a:xfrm>
            <a:off x="4018845" y="1684866"/>
            <a:ext cx="1907822" cy="438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3AE8D1D-9D75-7940-A8EB-FE54C9217A01}"/>
              </a:ext>
            </a:extLst>
          </p:cNvPr>
          <p:cNvSpPr/>
          <p:nvPr/>
        </p:nvSpPr>
        <p:spPr>
          <a:xfrm>
            <a:off x="6096001" y="1684866"/>
            <a:ext cx="1907822" cy="438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776A47-5CFD-0B4D-BCB3-97F89014529A}"/>
              </a:ext>
            </a:extLst>
          </p:cNvPr>
          <p:cNvSpPr/>
          <p:nvPr/>
        </p:nvSpPr>
        <p:spPr>
          <a:xfrm>
            <a:off x="10185400" y="1682045"/>
            <a:ext cx="1907822" cy="438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5EE7EF-471A-8B4A-8E40-BBA0BFBF7F72}"/>
              </a:ext>
            </a:extLst>
          </p:cNvPr>
          <p:cNvSpPr/>
          <p:nvPr/>
        </p:nvSpPr>
        <p:spPr>
          <a:xfrm>
            <a:off x="8077200" y="1682045"/>
            <a:ext cx="1907822" cy="4380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19B287-8EAB-D341-85AD-FD8A5CC209B7}"/>
              </a:ext>
            </a:extLst>
          </p:cNvPr>
          <p:cNvSpPr/>
          <p:nvPr/>
        </p:nvSpPr>
        <p:spPr>
          <a:xfrm>
            <a:off x="4557010" y="734977"/>
            <a:ext cx="3520190" cy="449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Unmatched</a:t>
            </a:r>
          </a:p>
        </p:txBody>
      </p:sp>
    </p:spTree>
    <p:extLst>
      <p:ext uri="{BB962C8B-B14F-4D97-AF65-F5344CB8AC3E}">
        <p14:creationId xmlns:p14="http://schemas.microsoft.com/office/powerpoint/2010/main" val="41120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249678959"/>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DE41A1D-B6C0-CB46-A8A2-DF44446DEB06}"/>
              </a:ext>
            </a:extLst>
          </p:cNvPr>
          <p:cNvPicPr>
            <a:picLocks noChangeAspect="1"/>
          </p:cNvPicPr>
          <p:nvPr/>
        </p:nvPicPr>
        <p:blipFill>
          <a:blip r:embed="rId2"/>
          <a:stretch>
            <a:fillRect/>
          </a:stretch>
        </p:blipFill>
        <p:spPr>
          <a:xfrm>
            <a:off x="1" y="1273628"/>
            <a:ext cx="12191998" cy="5225142"/>
          </a:xfrm>
          <a:prstGeom prst="rect">
            <a:avLst/>
          </a:prstGeom>
        </p:spPr>
      </p:pic>
      <p:sp>
        <p:nvSpPr>
          <p:cNvPr id="5" name="Rectangle 4">
            <a:extLst>
              <a:ext uri="{FF2B5EF4-FFF2-40B4-BE49-F238E27FC236}">
                <a16:creationId xmlns:a16="http://schemas.microsoft.com/office/drawing/2014/main" id="{0CF1A648-36CB-2647-81CF-3236639E7DBF}"/>
              </a:ext>
            </a:extLst>
          </p:cNvPr>
          <p:cNvSpPr/>
          <p:nvPr/>
        </p:nvSpPr>
        <p:spPr>
          <a:xfrm>
            <a:off x="4557010" y="734977"/>
            <a:ext cx="3520190" cy="449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Unmatched</a:t>
            </a:r>
          </a:p>
        </p:txBody>
      </p:sp>
    </p:spTree>
    <p:extLst>
      <p:ext uri="{BB962C8B-B14F-4D97-AF65-F5344CB8AC3E}">
        <p14:creationId xmlns:p14="http://schemas.microsoft.com/office/powerpoint/2010/main" val="644897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2680517380"/>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DE41A1D-B6C0-CB46-A8A2-DF44446DEB06}"/>
              </a:ext>
            </a:extLst>
          </p:cNvPr>
          <p:cNvPicPr>
            <a:picLocks noChangeAspect="1"/>
          </p:cNvPicPr>
          <p:nvPr/>
        </p:nvPicPr>
        <p:blipFill>
          <a:blip r:embed="rId2"/>
          <a:stretch>
            <a:fillRect/>
          </a:stretch>
        </p:blipFill>
        <p:spPr>
          <a:xfrm>
            <a:off x="0" y="1273628"/>
            <a:ext cx="12192000" cy="5225142"/>
          </a:xfrm>
          <a:prstGeom prst="rect">
            <a:avLst/>
          </a:prstGeom>
        </p:spPr>
      </p:pic>
      <p:sp>
        <p:nvSpPr>
          <p:cNvPr id="5" name="Rectangle 4">
            <a:extLst>
              <a:ext uri="{FF2B5EF4-FFF2-40B4-BE49-F238E27FC236}">
                <a16:creationId xmlns:a16="http://schemas.microsoft.com/office/drawing/2014/main" id="{74E94628-E228-F44D-9D9C-A178855F93F8}"/>
              </a:ext>
            </a:extLst>
          </p:cNvPr>
          <p:cNvSpPr/>
          <p:nvPr/>
        </p:nvSpPr>
        <p:spPr>
          <a:xfrm>
            <a:off x="4557010" y="734977"/>
            <a:ext cx="3520190" cy="449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Matched</a:t>
            </a:r>
          </a:p>
        </p:txBody>
      </p:sp>
    </p:spTree>
    <p:extLst>
      <p:ext uri="{BB962C8B-B14F-4D97-AF65-F5344CB8AC3E}">
        <p14:creationId xmlns:p14="http://schemas.microsoft.com/office/powerpoint/2010/main" val="3925339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2062272593"/>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DE41A1D-B6C0-CB46-A8A2-DF44446DEB06}"/>
              </a:ext>
            </a:extLst>
          </p:cNvPr>
          <p:cNvPicPr>
            <a:picLocks noChangeAspect="1"/>
          </p:cNvPicPr>
          <p:nvPr/>
        </p:nvPicPr>
        <p:blipFill>
          <a:blip r:embed="rId3"/>
          <a:stretch>
            <a:fillRect/>
          </a:stretch>
        </p:blipFill>
        <p:spPr>
          <a:xfrm>
            <a:off x="0" y="1273628"/>
            <a:ext cx="12192000" cy="5225143"/>
          </a:xfrm>
          <a:prstGeom prst="rect">
            <a:avLst/>
          </a:prstGeom>
        </p:spPr>
      </p:pic>
      <p:sp>
        <p:nvSpPr>
          <p:cNvPr id="5" name="Rectangle 4">
            <a:extLst>
              <a:ext uri="{FF2B5EF4-FFF2-40B4-BE49-F238E27FC236}">
                <a16:creationId xmlns:a16="http://schemas.microsoft.com/office/drawing/2014/main" id="{294ABF31-ED48-5142-AC69-B29DD14E122F}"/>
              </a:ext>
            </a:extLst>
          </p:cNvPr>
          <p:cNvSpPr/>
          <p:nvPr/>
        </p:nvSpPr>
        <p:spPr>
          <a:xfrm>
            <a:off x="4557010" y="734977"/>
            <a:ext cx="3520190" cy="449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Matched</a:t>
            </a:r>
          </a:p>
        </p:txBody>
      </p:sp>
    </p:spTree>
    <p:extLst>
      <p:ext uri="{BB962C8B-B14F-4D97-AF65-F5344CB8AC3E}">
        <p14:creationId xmlns:p14="http://schemas.microsoft.com/office/powerpoint/2010/main" val="406069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C7124-43D5-7A46-A7AB-CF9D6B506794}"/>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D0939CEE-B81A-BE44-955A-AD49798A82E1}"/>
              </a:ext>
            </a:extLst>
          </p:cNvPr>
          <p:cNvSpPr/>
          <p:nvPr/>
        </p:nvSpPr>
        <p:spPr>
          <a:xfrm>
            <a:off x="1660698" y="1699065"/>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C05A25D7-7F83-5A4B-ADA3-3E87F53639BE}"/>
              </a:ext>
            </a:extLst>
          </p:cNvPr>
          <p:cNvSpPr/>
          <p:nvPr/>
        </p:nvSpPr>
        <p:spPr>
          <a:xfrm>
            <a:off x="3450037" y="1699066"/>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0893753F-A028-E04A-B4E9-EC10F400F7FA}"/>
              </a:ext>
            </a:extLst>
          </p:cNvPr>
          <p:cNvSpPr/>
          <p:nvPr/>
        </p:nvSpPr>
        <p:spPr>
          <a:xfrm>
            <a:off x="5266591" y="1699065"/>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5830D33F-F25D-FA40-B2BC-616550AF2E97}"/>
              </a:ext>
            </a:extLst>
          </p:cNvPr>
          <p:cNvSpPr/>
          <p:nvPr/>
        </p:nvSpPr>
        <p:spPr>
          <a:xfrm>
            <a:off x="7055930" y="1699066"/>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947AF1BF-B96A-384E-8AF1-39E6455D942E}"/>
              </a:ext>
            </a:extLst>
          </p:cNvPr>
          <p:cNvSpPr/>
          <p:nvPr/>
        </p:nvSpPr>
        <p:spPr>
          <a:xfrm>
            <a:off x="8872484" y="1699067"/>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14F02801-AA74-364B-891A-F7EEF36936FA}"/>
              </a:ext>
            </a:extLst>
          </p:cNvPr>
          <p:cNvSpPr/>
          <p:nvPr/>
        </p:nvSpPr>
        <p:spPr>
          <a:xfrm>
            <a:off x="1674380"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Move in with Partner (+)</a:t>
            </a:r>
          </a:p>
          <a:p>
            <a:pPr algn="ctr"/>
            <a:r>
              <a:rPr lang="en-US" sz="1000" b="1" dirty="0">
                <a:solidFill>
                  <a:schemeClr val="tx1"/>
                </a:solidFill>
              </a:rPr>
              <a:t>(Specht et al., 2011)</a:t>
            </a:r>
          </a:p>
        </p:txBody>
      </p:sp>
      <p:sp>
        <p:nvSpPr>
          <p:cNvPr id="12" name="Rectangle 11">
            <a:extLst>
              <a:ext uri="{FF2B5EF4-FFF2-40B4-BE49-F238E27FC236}">
                <a16:creationId xmlns:a16="http://schemas.microsoft.com/office/drawing/2014/main" id="{8EC9707B-B553-9B48-9A58-94A07BA54518}"/>
              </a:ext>
            </a:extLst>
          </p:cNvPr>
          <p:cNvSpPr/>
          <p:nvPr/>
        </p:nvSpPr>
        <p:spPr>
          <a:xfrm>
            <a:off x="1660698"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Romantic Relationships (+)</a:t>
            </a:r>
          </a:p>
          <a:p>
            <a:pPr algn="ctr"/>
            <a:r>
              <a:rPr lang="en-US" sz="1000" b="1" dirty="0">
                <a:solidFill>
                  <a:schemeClr val="tx1"/>
                </a:solidFill>
              </a:rPr>
              <a:t>(Wagner et al., 2015)</a:t>
            </a:r>
          </a:p>
        </p:txBody>
      </p:sp>
      <p:sp>
        <p:nvSpPr>
          <p:cNvPr id="13" name="Rectangle 12">
            <a:extLst>
              <a:ext uri="{FF2B5EF4-FFF2-40B4-BE49-F238E27FC236}">
                <a16:creationId xmlns:a16="http://schemas.microsoft.com/office/drawing/2014/main" id="{4A9C4B67-EAFA-5B49-91AA-C021EEC6E797}"/>
              </a:ext>
            </a:extLst>
          </p:cNvPr>
          <p:cNvSpPr/>
          <p:nvPr/>
        </p:nvSpPr>
        <p:spPr>
          <a:xfrm>
            <a:off x="1660698"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Have Children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4" name="Rectangle 13">
            <a:extLst>
              <a:ext uri="{FF2B5EF4-FFF2-40B4-BE49-F238E27FC236}">
                <a16:creationId xmlns:a16="http://schemas.microsoft.com/office/drawing/2014/main" id="{4096D0F0-4A1C-8F42-B4A4-E0D1643DD145}"/>
              </a:ext>
            </a:extLst>
          </p:cNvPr>
          <p:cNvSpPr/>
          <p:nvPr/>
        </p:nvSpPr>
        <p:spPr>
          <a:xfrm>
            <a:off x="3477252"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Become Unemployed (+)</a:t>
            </a:r>
          </a:p>
          <a:p>
            <a:pPr algn="ctr"/>
            <a:r>
              <a:rPr lang="en-US" sz="1000" b="1" dirty="0">
                <a:solidFill>
                  <a:schemeClr val="tx1"/>
                </a:solidFill>
              </a:rPr>
              <a:t>(Specht et al., 2011)</a:t>
            </a:r>
          </a:p>
        </p:txBody>
      </p:sp>
      <p:sp>
        <p:nvSpPr>
          <p:cNvPr id="15" name="Rectangle 14">
            <a:extLst>
              <a:ext uri="{FF2B5EF4-FFF2-40B4-BE49-F238E27FC236}">
                <a16:creationId xmlns:a16="http://schemas.microsoft.com/office/drawing/2014/main" id="{D7F6EED7-AB0F-AD4D-AA87-05DD008977E2}"/>
              </a:ext>
            </a:extLst>
          </p:cNvPr>
          <p:cNvSpPr/>
          <p:nvPr/>
        </p:nvSpPr>
        <p:spPr>
          <a:xfrm>
            <a:off x="3463570"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 Military Service (-)</a:t>
            </a:r>
          </a:p>
          <a:p>
            <a:pPr algn="ctr"/>
            <a:r>
              <a:rPr lang="en-US" sz="1000" b="1" dirty="0">
                <a:solidFill>
                  <a:schemeClr val="tx1"/>
                </a:solidFill>
              </a:rPr>
              <a:t>Jackson et al., 2012)</a:t>
            </a:r>
          </a:p>
        </p:txBody>
      </p:sp>
      <p:sp>
        <p:nvSpPr>
          <p:cNvPr id="16" name="Rectangle 15">
            <a:extLst>
              <a:ext uri="{FF2B5EF4-FFF2-40B4-BE49-F238E27FC236}">
                <a16:creationId xmlns:a16="http://schemas.microsoft.com/office/drawing/2014/main" id="{0CCC88D8-CA94-BA45-A053-0BB717521520}"/>
              </a:ext>
            </a:extLst>
          </p:cNvPr>
          <p:cNvSpPr/>
          <p:nvPr/>
        </p:nvSpPr>
        <p:spPr>
          <a:xfrm>
            <a:off x="3463570"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7" name="Rectangle 16">
            <a:extLst>
              <a:ext uri="{FF2B5EF4-FFF2-40B4-BE49-F238E27FC236}">
                <a16:creationId xmlns:a16="http://schemas.microsoft.com/office/drawing/2014/main" id="{BA85EFDC-C473-4349-8E74-70496A7A976C}"/>
              </a:ext>
            </a:extLst>
          </p:cNvPr>
          <p:cNvSpPr/>
          <p:nvPr/>
        </p:nvSpPr>
        <p:spPr>
          <a:xfrm>
            <a:off x="5280124"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18" name="Rectangle 17">
            <a:extLst>
              <a:ext uri="{FF2B5EF4-FFF2-40B4-BE49-F238E27FC236}">
                <a16:creationId xmlns:a16="http://schemas.microsoft.com/office/drawing/2014/main" id="{FD0EDC17-F5EE-F945-9C70-D550EEC43B88}"/>
              </a:ext>
            </a:extLst>
          </p:cNvPr>
          <p:cNvSpPr/>
          <p:nvPr/>
        </p:nvSpPr>
        <p:spPr>
          <a:xfrm>
            <a:off x="5266442"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Work Experiences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19" name="Rectangle 18">
            <a:extLst>
              <a:ext uri="{FF2B5EF4-FFF2-40B4-BE49-F238E27FC236}">
                <a16:creationId xmlns:a16="http://schemas.microsoft.com/office/drawing/2014/main" id="{ED2D3B70-505D-3448-A676-948FD191F2E2}"/>
              </a:ext>
            </a:extLst>
          </p:cNvPr>
          <p:cNvSpPr/>
          <p:nvPr/>
        </p:nvSpPr>
        <p:spPr>
          <a:xfrm>
            <a:off x="5266442"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20" name="Rectangle 19">
            <a:extLst>
              <a:ext uri="{FF2B5EF4-FFF2-40B4-BE49-F238E27FC236}">
                <a16:creationId xmlns:a16="http://schemas.microsoft.com/office/drawing/2014/main" id="{223C0190-66EC-6746-9488-D35810A5B0E1}"/>
              </a:ext>
            </a:extLst>
          </p:cNvPr>
          <p:cNvSpPr/>
          <p:nvPr/>
        </p:nvSpPr>
        <p:spPr>
          <a:xfrm>
            <a:off x="7096827"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21" name="Rectangle 20">
            <a:extLst>
              <a:ext uri="{FF2B5EF4-FFF2-40B4-BE49-F238E27FC236}">
                <a16:creationId xmlns:a16="http://schemas.microsoft.com/office/drawing/2014/main" id="{055A0622-C703-4F44-9915-0333FD8CC748}"/>
              </a:ext>
            </a:extLst>
          </p:cNvPr>
          <p:cNvSpPr/>
          <p:nvPr/>
        </p:nvSpPr>
        <p:spPr>
          <a:xfrm>
            <a:off x="7083145"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Leave Parents’ Home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2" name="Rectangle 21">
            <a:extLst>
              <a:ext uri="{FF2B5EF4-FFF2-40B4-BE49-F238E27FC236}">
                <a16:creationId xmlns:a16="http://schemas.microsoft.com/office/drawing/2014/main" id="{85B9D453-1AA8-ED46-9BB9-601C227BCAA1}"/>
              </a:ext>
            </a:extLst>
          </p:cNvPr>
          <p:cNvSpPr/>
          <p:nvPr/>
        </p:nvSpPr>
        <p:spPr>
          <a:xfrm>
            <a:off x="7083145"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23" name="Rectangle 22">
            <a:extLst>
              <a:ext uri="{FF2B5EF4-FFF2-40B4-BE49-F238E27FC236}">
                <a16:creationId xmlns:a16="http://schemas.microsoft.com/office/drawing/2014/main" id="{E67EF583-629E-204B-A533-EC78536CA2D4}"/>
              </a:ext>
            </a:extLst>
          </p:cNvPr>
          <p:cNvSpPr/>
          <p:nvPr/>
        </p:nvSpPr>
        <p:spPr>
          <a:xfrm>
            <a:off x="8886090"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Job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4" name="Rectangle 23">
            <a:extLst>
              <a:ext uri="{FF2B5EF4-FFF2-40B4-BE49-F238E27FC236}">
                <a16:creationId xmlns:a16="http://schemas.microsoft.com/office/drawing/2014/main" id="{619E153B-4F6D-2648-B0C7-19A9D5D7A269}"/>
              </a:ext>
            </a:extLst>
          </p:cNvPr>
          <p:cNvSpPr/>
          <p:nvPr/>
        </p:nvSpPr>
        <p:spPr>
          <a:xfrm>
            <a:off x="8872408"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(Specht et al., 2011)</a:t>
            </a:r>
          </a:p>
        </p:txBody>
      </p:sp>
      <p:sp>
        <p:nvSpPr>
          <p:cNvPr id="25" name="Rectangle 24">
            <a:extLst>
              <a:ext uri="{FF2B5EF4-FFF2-40B4-BE49-F238E27FC236}">
                <a16:creationId xmlns:a16="http://schemas.microsoft.com/office/drawing/2014/main" id="{84D55B00-AD8C-1543-B088-24A3EBBB3B05}"/>
              </a:ext>
            </a:extLst>
          </p:cNvPr>
          <p:cNvSpPr/>
          <p:nvPr/>
        </p:nvSpPr>
        <p:spPr>
          <a:xfrm>
            <a:off x="8872408"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End Relationship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6" name="Down Arrow 25">
            <a:extLst>
              <a:ext uri="{FF2B5EF4-FFF2-40B4-BE49-F238E27FC236}">
                <a16:creationId xmlns:a16="http://schemas.microsoft.com/office/drawing/2014/main" id="{39FAFBAF-BE78-004C-A1FD-2F336055C6DE}"/>
              </a:ext>
            </a:extLst>
          </p:cNvPr>
          <p:cNvSpPr/>
          <p:nvPr/>
        </p:nvSpPr>
        <p:spPr>
          <a:xfrm>
            <a:off x="2233897"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7FD052B9-11E9-EB40-9BE4-3FB957D45989}"/>
              </a:ext>
            </a:extLst>
          </p:cNvPr>
          <p:cNvSpPr/>
          <p:nvPr/>
        </p:nvSpPr>
        <p:spPr>
          <a:xfrm>
            <a:off x="4023162"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2FCD3E9C-1577-6C48-99AC-AB712C85DF14}"/>
              </a:ext>
            </a:extLst>
          </p:cNvPr>
          <p:cNvSpPr/>
          <p:nvPr/>
        </p:nvSpPr>
        <p:spPr>
          <a:xfrm>
            <a:off x="584997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BF3510F2-C79B-964C-8F89-D5739500BC6B}"/>
              </a:ext>
            </a:extLst>
          </p:cNvPr>
          <p:cNvSpPr/>
          <p:nvPr/>
        </p:nvSpPr>
        <p:spPr>
          <a:xfrm>
            <a:off x="762912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5E6C21AD-C570-1743-A3F1-951EA5F3A72E}"/>
              </a:ext>
            </a:extLst>
          </p:cNvPr>
          <p:cNvSpPr/>
          <p:nvPr/>
        </p:nvSpPr>
        <p:spPr>
          <a:xfrm>
            <a:off x="9445683" y="239582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71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46191267"/>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DE41A1D-B6C0-CB46-A8A2-DF44446DEB06}"/>
              </a:ext>
            </a:extLst>
          </p:cNvPr>
          <p:cNvPicPr>
            <a:picLocks noChangeAspect="1"/>
          </p:cNvPicPr>
          <p:nvPr/>
        </p:nvPicPr>
        <p:blipFill>
          <a:blip r:embed="rId2"/>
          <a:stretch>
            <a:fillRect/>
          </a:stretch>
        </p:blipFill>
        <p:spPr>
          <a:xfrm>
            <a:off x="0" y="1273628"/>
            <a:ext cx="12192000" cy="5225142"/>
          </a:xfrm>
          <a:prstGeom prst="rect">
            <a:avLst/>
          </a:prstGeom>
        </p:spPr>
      </p:pic>
      <p:sp>
        <p:nvSpPr>
          <p:cNvPr id="5" name="Rectangle 4">
            <a:extLst>
              <a:ext uri="{FF2B5EF4-FFF2-40B4-BE49-F238E27FC236}">
                <a16:creationId xmlns:a16="http://schemas.microsoft.com/office/drawing/2014/main" id="{FE569FC1-089D-4641-9072-E77DB95610F8}"/>
              </a:ext>
            </a:extLst>
          </p:cNvPr>
          <p:cNvSpPr/>
          <p:nvPr/>
        </p:nvSpPr>
        <p:spPr>
          <a:xfrm>
            <a:off x="4557010" y="734977"/>
            <a:ext cx="3520190" cy="4491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Unmatched</a:t>
            </a:r>
          </a:p>
        </p:txBody>
      </p:sp>
    </p:spTree>
    <p:extLst>
      <p:ext uri="{BB962C8B-B14F-4D97-AF65-F5344CB8AC3E}">
        <p14:creationId xmlns:p14="http://schemas.microsoft.com/office/powerpoint/2010/main" val="114481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02EF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C903ED-32D7-6441-9677-16E4683A489A}"/>
              </a:ext>
            </a:extLst>
          </p:cNvPr>
          <p:cNvSpPr txBox="1"/>
          <p:nvPr/>
        </p:nvSpPr>
        <p:spPr>
          <a:xfrm>
            <a:off x="3644308" y="-83877"/>
            <a:ext cx="4870580" cy="1862048"/>
          </a:xfrm>
          <a:prstGeom prst="rect">
            <a:avLst/>
          </a:prstGeom>
          <a:noFill/>
          <a:ln>
            <a:noFill/>
          </a:ln>
        </p:spPr>
        <p:txBody>
          <a:bodyPr wrap="square" rtlCol="0">
            <a:spAutoFit/>
          </a:bodyPr>
          <a:lstStyle/>
          <a:p>
            <a:pPr algn="ctr"/>
            <a:r>
              <a:rPr lang="en-US" sz="11500" b="1" dirty="0">
                <a:solidFill>
                  <a:schemeClr val="bg1"/>
                </a:solidFill>
              </a:rPr>
              <a:t>Results</a:t>
            </a:r>
          </a:p>
        </p:txBody>
      </p:sp>
      <p:sp>
        <p:nvSpPr>
          <p:cNvPr id="3" name="Rectangle 2">
            <a:extLst>
              <a:ext uri="{FF2B5EF4-FFF2-40B4-BE49-F238E27FC236}">
                <a16:creationId xmlns:a16="http://schemas.microsoft.com/office/drawing/2014/main" id="{CB1193BC-53DE-8F46-9217-9E96EE9F2766}"/>
              </a:ext>
            </a:extLst>
          </p:cNvPr>
          <p:cNvSpPr/>
          <p:nvPr/>
        </p:nvSpPr>
        <p:spPr>
          <a:xfrm>
            <a:off x="3919992" y="1440646"/>
            <a:ext cx="4260028" cy="1108038"/>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5" name="Rectangle 4">
            <a:extLst>
              <a:ext uri="{FF2B5EF4-FFF2-40B4-BE49-F238E27FC236}">
                <a16:creationId xmlns:a16="http://schemas.microsoft.com/office/drawing/2014/main" id="{D7F3E058-842E-0946-94E3-D5E2EAAAEDD6}"/>
              </a:ext>
            </a:extLst>
          </p:cNvPr>
          <p:cNvSpPr/>
          <p:nvPr/>
        </p:nvSpPr>
        <p:spPr>
          <a:xfrm>
            <a:off x="4768323" y="5697309"/>
            <a:ext cx="2563365" cy="94593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Life Events</a:t>
            </a:r>
          </a:p>
        </p:txBody>
      </p:sp>
      <p:sp>
        <p:nvSpPr>
          <p:cNvPr id="6" name="Down Arrow 5">
            <a:extLst>
              <a:ext uri="{FF2B5EF4-FFF2-40B4-BE49-F238E27FC236}">
                <a16:creationId xmlns:a16="http://schemas.microsoft.com/office/drawing/2014/main" id="{829D9316-5F3E-5F4E-A8EE-D7EC738D3E8B}"/>
              </a:ext>
            </a:extLst>
          </p:cNvPr>
          <p:cNvSpPr/>
          <p:nvPr/>
        </p:nvSpPr>
        <p:spPr>
          <a:xfrm flipV="1">
            <a:off x="5786442" y="4011724"/>
            <a:ext cx="527125" cy="1247887"/>
          </a:xfrm>
          <a:prstGeom prst="downArrow">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685A45-7F6A-5E4E-8C7A-EFFD55E2D62A}"/>
              </a:ext>
            </a:extLst>
          </p:cNvPr>
          <p:cNvSpPr/>
          <p:nvPr/>
        </p:nvSpPr>
        <p:spPr>
          <a:xfrm>
            <a:off x="3929696" y="2706147"/>
            <a:ext cx="803655" cy="743879"/>
          </a:xfrm>
          <a:prstGeom prst="rect">
            <a:avLst/>
          </a:prstGeom>
          <a:solidFill>
            <a:srgbClr val="302EF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8" name="Rectangle 7">
            <a:extLst>
              <a:ext uri="{FF2B5EF4-FFF2-40B4-BE49-F238E27FC236}">
                <a16:creationId xmlns:a16="http://schemas.microsoft.com/office/drawing/2014/main" id="{ED28E2E8-A395-1B45-9F1E-D0C25A7B3A06}"/>
              </a:ext>
            </a:extLst>
          </p:cNvPr>
          <p:cNvSpPr/>
          <p:nvPr/>
        </p:nvSpPr>
        <p:spPr>
          <a:xfrm>
            <a:off x="4791363" y="2706146"/>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9" name="Rectangle 8">
            <a:extLst>
              <a:ext uri="{FF2B5EF4-FFF2-40B4-BE49-F238E27FC236}">
                <a16:creationId xmlns:a16="http://schemas.microsoft.com/office/drawing/2014/main" id="{C7920FD5-DFF7-2243-9DDF-A4A7469F5FF2}"/>
              </a:ext>
            </a:extLst>
          </p:cNvPr>
          <p:cNvSpPr/>
          <p:nvPr/>
        </p:nvSpPr>
        <p:spPr>
          <a:xfrm>
            <a:off x="5653030" y="2706146"/>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0" name="Rectangle 9">
            <a:extLst>
              <a:ext uri="{FF2B5EF4-FFF2-40B4-BE49-F238E27FC236}">
                <a16:creationId xmlns:a16="http://schemas.microsoft.com/office/drawing/2014/main" id="{D1CD1B98-1021-914F-B8DE-C716DCADDF69}"/>
              </a:ext>
            </a:extLst>
          </p:cNvPr>
          <p:cNvSpPr/>
          <p:nvPr/>
        </p:nvSpPr>
        <p:spPr>
          <a:xfrm>
            <a:off x="6514697" y="2706146"/>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1" name="Rectangle 10">
            <a:extLst>
              <a:ext uri="{FF2B5EF4-FFF2-40B4-BE49-F238E27FC236}">
                <a16:creationId xmlns:a16="http://schemas.microsoft.com/office/drawing/2014/main" id="{18A9E48D-C3A3-CD4F-BC72-06208DC1A64C}"/>
              </a:ext>
            </a:extLst>
          </p:cNvPr>
          <p:cNvSpPr/>
          <p:nvPr/>
        </p:nvSpPr>
        <p:spPr>
          <a:xfrm>
            <a:off x="7376365" y="2706146"/>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Tree>
    <p:extLst>
      <p:ext uri="{BB962C8B-B14F-4D97-AF65-F5344CB8AC3E}">
        <p14:creationId xmlns:p14="http://schemas.microsoft.com/office/powerpoint/2010/main" val="2372650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CFF3D8B-A29E-5E4A-8182-DCDBC2D271E5}"/>
              </a:ext>
            </a:extLst>
          </p:cNvPr>
          <p:cNvSpPr/>
          <p:nvPr/>
        </p:nvSpPr>
        <p:spPr>
          <a:xfrm>
            <a:off x="5384800" y="4951683"/>
            <a:ext cx="4461248" cy="1399498"/>
          </a:xfrm>
          <a:prstGeom prst="rect">
            <a:avLst/>
          </a:prstGeom>
          <a:solidFill>
            <a:srgbClr val="FFFD78">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CB8C1A-3650-394A-B745-F3E2F6CB68D9}"/>
              </a:ext>
            </a:extLst>
          </p:cNvPr>
          <p:cNvSpPr/>
          <p:nvPr/>
        </p:nvSpPr>
        <p:spPr>
          <a:xfrm>
            <a:off x="2865120" y="3258855"/>
            <a:ext cx="2727960" cy="1064009"/>
          </a:xfrm>
          <a:prstGeom prst="rect">
            <a:avLst/>
          </a:prstGeom>
          <a:solidFill>
            <a:srgbClr val="FFFD78">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067729152"/>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9C2A67A-D9E4-1A45-BD8A-E075690FAB41}"/>
                  </a:ext>
                </a:extLst>
              </p:cNvPr>
              <p:cNvSpPr txBox="1"/>
              <p:nvPr/>
            </p:nvSpPr>
            <p:spPr>
              <a:xfrm>
                <a:off x="792480" y="1539240"/>
                <a:ext cx="6041526"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𝑤𝑎𝑣𝑒</m:t>
                          </m:r>
                          <m:r>
                            <a:rPr lang="en-US" sz="3200" b="0" i="1" smtClean="0">
                              <a:latin typeface="Cambria Math" panose="02040503050406030204" pitchFamily="18" charset="0"/>
                            </a:rPr>
                            <m:t> −1</m:t>
                          </m:r>
                        </m:e>
                      </m:d>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𝜖</m:t>
                          </m:r>
                        </m:e>
                        <m:sub>
                          <m:r>
                            <a:rPr lang="en-US" sz="3200" b="0" i="1" smtClean="0">
                              <a:latin typeface="Cambria Math" panose="02040503050406030204" pitchFamily="18" charset="0"/>
                            </a:rPr>
                            <m:t>𝑖𝑗</m:t>
                          </m:r>
                        </m:sub>
                      </m:sSub>
                    </m:oMath>
                  </m:oMathPara>
                </a14:m>
                <a:endParaRPr lang="en-US" sz="3200" dirty="0"/>
              </a:p>
            </p:txBody>
          </p:sp>
        </mc:Choice>
        <mc:Fallback xmlns="">
          <p:sp>
            <p:nvSpPr>
              <p:cNvPr id="3" name="TextBox 2">
                <a:extLst>
                  <a:ext uri="{FF2B5EF4-FFF2-40B4-BE49-F238E27FC236}">
                    <a16:creationId xmlns:a16="http://schemas.microsoft.com/office/drawing/2014/main" id="{F9C2A67A-D9E4-1A45-BD8A-E075690FAB41}"/>
                  </a:ext>
                </a:extLst>
              </p:cNvPr>
              <p:cNvSpPr txBox="1">
                <a:spLocks noRot="1" noChangeAspect="1" noMove="1" noResize="1" noEditPoints="1" noAdjustHandles="1" noChangeArrowheads="1" noChangeShapeType="1" noTextEdit="1"/>
              </p:cNvSpPr>
              <p:nvPr/>
            </p:nvSpPr>
            <p:spPr>
              <a:xfrm>
                <a:off x="792480" y="1539240"/>
                <a:ext cx="6041526" cy="532005"/>
              </a:xfrm>
              <a:prstGeom prst="rect">
                <a:avLst/>
              </a:prstGeom>
              <a:blipFill>
                <a:blip r:embed="rId2"/>
                <a:stretch>
                  <a:fillRect l="-839" t="-4651" r="-419" b="-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8FB281-EAEC-9741-95AB-03ECA3CF1E0C}"/>
                  </a:ext>
                </a:extLst>
              </p:cNvPr>
              <p:cNvSpPr txBox="1"/>
              <p:nvPr/>
            </p:nvSpPr>
            <p:spPr>
              <a:xfrm>
                <a:off x="792480" y="3258855"/>
                <a:ext cx="5827877" cy="10640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𝛾</m:t>
                          </m:r>
                        </m:e>
                        <m:sub>
                          <m:r>
                            <a:rPr lang="en-US" sz="3200" b="0" i="1" smtClean="0">
                              <a:latin typeface="Cambria Math" panose="02040503050406030204" pitchFamily="18" charset="0"/>
                              <a:ea typeface="Cambria Math" panose="02040503050406030204" pitchFamily="18" charset="0"/>
                            </a:rPr>
                            <m:t>00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𝛾</m:t>
                          </m:r>
                        </m:e>
                        <m:sub>
                          <m:r>
                            <a:rPr lang="en-US" sz="3200" b="0" i="1" smtClean="0">
                              <a:latin typeface="Cambria Math" panose="02040503050406030204" pitchFamily="18" charset="0"/>
                              <a:ea typeface="Cambria Math" panose="02040503050406030204" pitchFamily="18" charset="0"/>
                            </a:rPr>
                            <m:t>0</m:t>
                          </m:r>
                          <m:r>
                            <a:rPr lang="en-US" sz="3200" i="1">
                              <a:latin typeface="Cambria Math" panose="02040503050406030204" pitchFamily="18" charset="0"/>
                              <a:ea typeface="Cambria Math" panose="02040503050406030204" pitchFamily="18" charset="0"/>
                            </a:rPr>
                            <m:t>1</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𝑙𝑒</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𝑔𝑟𝑜𝑢𝑝</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𝑟</m:t>
                          </m:r>
                        </m:e>
                        <m:sub>
                          <m:r>
                            <a:rPr lang="en-US" sz="3200" b="0" i="1" smtClean="0">
                              <a:latin typeface="Cambria Math" panose="02040503050406030204" pitchFamily="18" charset="0"/>
                            </a:rPr>
                            <m:t>0</m:t>
                          </m:r>
                          <m:r>
                            <a:rPr lang="en-US" sz="3200" b="0" i="1" smtClean="0">
                              <a:latin typeface="Cambria Math" panose="02040503050406030204" pitchFamily="18" charset="0"/>
                            </a:rPr>
                            <m:t>𝑗</m:t>
                          </m:r>
                        </m:sub>
                      </m:sSub>
                    </m:oMath>
                  </m:oMathPara>
                </a14:m>
                <a:endParaRPr lang="en-US" sz="3200" b="0" dirty="0"/>
              </a:p>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b="0" i="1" smtClean="0">
                              <a:latin typeface="Cambria Math" panose="02040503050406030204" pitchFamily="18" charset="0"/>
                              <a:ea typeface="Cambria Math" panose="02040503050406030204" pitchFamily="18" charset="0"/>
                            </a:rPr>
                            <m:t>1</m:t>
                          </m:r>
                          <m:r>
                            <a:rPr lang="en-US" sz="3200" i="1">
                              <a:latin typeface="Cambria Math" panose="02040503050406030204" pitchFamily="18" charset="0"/>
                              <a:ea typeface="Cambria Math" panose="02040503050406030204" pitchFamily="18" charset="0"/>
                            </a:rPr>
                            <m:t>0</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b="0" i="1" smtClean="0">
                              <a:latin typeface="Cambria Math" panose="02040503050406030204" pitchFamily="18" charset="0"/>
                              <a:ea typeface="Cambria Math" panose="02040503050406030204" pitchFamily="18" charset="0"/>
                            </a:rPr>
                            <m:t>1</m:t>
                          </m:r>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𝑙𝑒</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𝑔𝑟𝑜𝑢𝑝</m:t>
                      </m:r>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𝑟</m:t>
                          </m:r>
                        </m:e>
                        <m:sub>
                          <m:r>
                            <a:rPr lang="en-US" sz="3200" b="0" i="1" smtClean="0">
                              <a:latin typeface="Cambria Math" panose="02040503050406030204" pitchFamily="18" charset="0"/>
                            </a:rPr>
                            <m:t>1</m:t>
                          </m:r>
                          <m:r>
                            <a:rPr lang="en-US" sz="3200" i="1">
                              <a:latin typeface="Cambria Math" panose="02040503050406030204" pitchFamily="18" charset="0"/>
                            </a:rPr>
                            <m:t>𝑗</m:t>
                          </m:r>
                        </m:sub>
                      </m:sSub>
                    </m:oMath>
                  </m:oMathPara>
                </a14:m>
                <a:endParaRPr lang="en-US" sz="3200" dirty="0"/>
              </a:p>
            </p:txBody>
          </p:sp>
        </mc:Choice>
        <mc:Fallback xmlns="">
          <p:sp>
            <p:nvSpPr>
              <p:cNvPr id="9" name="TextBox 8">
                <a:extLst>
                  <a:ext uri="{FF2B5EF4-FFF2-40B4-BE49-F238E27FC236}">
                    <a16:creationId xmlns:a16="http://schemas.microsoft.com/office/drawing/2014/main" id="{E88FB281-EAEC-9741-95AB-03ECA3CF1E0C}"/>
                  </a:ext>
                </a:extLst>
              </p:cNvPr>
              <p:cNvSpPr txBox="1">
                <a:spLocks noRot="1" noChangeAspect="1" noMove="1" noResize="1" noEditPoints="1" noAdjustHandles="1" noChangeArrowheads="1" noChangeShapeType="1" noTextEdit="1"/>
              </p:cNvSpPr>
              <p:nvPr/>
            </p:nvSpPr>
            <p:spPr>
              <a:xfrm>
                <a:off x="792480" y="3258855"/>
                <a:ext cx="5827877" cy="1064009"/>
              </a:xfrm>
              <a:prstGeom prst="rect">
                <a:avLst/>
              </a:prstGeom>
              <a:blipFill>
                <a:blip r:embed="rId3"/>
                <a:stretch>
                  <a:fillRect l="-1739" t="-3571" r="-652" b="-1309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119D575-C040-7541-AFEF-41FFA3670441}"/>
              </a:ext>
            </a:extLst>
          </p:cNvPr>
          <p:cNvSpPr txBox="1"/>
          <p:nvPr/>
        </p:nvSpPr>
        <p:spPr>
          <a:xfrm>
            <a:off x="259080" y="792480"/>
            <a:ext cx="4495800" cy="707886"/>
          </a:xfrm>
          <a:prstGeom prst="rect">
            <a:avLst/>
          </a:prstGeom>
          <a:noFill/>
        </p:spPr>
        <p:txBody>
          <a:bodyPr wrap="square" rtlCol="0">
            <a:spAutoFit/>
          </a:bodyPr>
          <a:lstStyle/>
          <a:p>
            <a:r>
              <a:rPr lang="en-US" sz="4000" b="1" dirty="0"/>
              <a:t>Level 1:</a:t>
            </a:r>
          </a:p>
        </p:txBody>
      </p:sp>
      <p:sp>
        <p:nvSpPr>
          <p:cNvPr id="12" name="TextBox 11">
            <a:extLst>
              <a:ext uri="{FF2B5EF4-FFF2-40B4-BE49-F238E27FC236}">
                <a16:creationId xmlns:a16="http://schemas.microsoft.com/office/drawing/2014/main" id="{EEBC7336-5810-644A-B784-7F7F9DC43472}"/>
              </a:ext>
            </a:extLst>
          </p:cNvPr>
          <p:cNvSpPr txBox="1"/>
          <p:nvPr/>
        </p:nvSpPr>
        <p:spPr>
          <a:xfrm>
            <a:off x="259080" y="2630037"/>
            <a:ext cx="4495800" cy="707886"/>
          </a:xfrm>
          <a:prstGeom prst="rect">
            <a:avLst/>
          </a:prstGeom>
          <a:noFill/>
        </p:spPr>
        <p:txBody>
          <a:bodyPr wrap="square" rtlCol="0">
            <a:spAutoFit/>
          </a:bodyPr>
          <a:lstStyle/>
          <a:p>
            <a:r>
              <a:rPr lang="en-US" sz="4000" b="1" dirty="0"/>
              <a:t>Level 2:</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501734-BC13-E64F-8922-953FD1711BA0}"/>
                  </a:ext>
                </a:extLst>
              </p:cNvPr>
              <p:cNvSpPr txBox="1"/>
              <p:nvPr/>
            </p:nvSpPr>
            <p:spPr>
              <a:xfrm>
                <a:off x="578831" y="4951682"/>
                <a:ext cx="9281772" cy="532005"/>
              </a:xfrm>
              <a:prstGeom prst="rect">
                <a:avLst/>
              </a:prstGeom>
              <a:noFill/>
            </p:spPr>
            <p:txBody>
              <a:bodyPr wrap="none" lIns="0" tIns="0" rIns="0" bIns="0" rtlCol="0">
                <a:spAutoFit/>
              </a:bodyPr>
              <a:lstStyle/>
              <a:p>
                <a:r>
                  <a:rPr lang="en-US" sz="3200" b="1" dirty="0"/>
                  <a:t>No Event: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00</m:t>
                            </m:r>
                          </m:sub>
                        </m:sSub>
                        <m:r>
                          <a:rPr lang="en-US" sz="3200" b="0" i="1" smtClean="0">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10</m:t>
                        </m:r>
                      </m:sub>
                    </m:sSub>
                    <m:r>
                      <a:rPr lang="en-US" sz="3200" b="0" i="1" smtClean="0">
                        <a:latin typeface="Cambria Math" panose="02040503050406030204" pitchFamily="18" charset="0"/>
                        <a:ea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𝑤𝑎𝑣𝑒</m:t>
                        </m:r>
                        <m:r>
                          <a:rPr lang="en-US" sz="3200" b="0" i="1" smtClean="0">
                            <a:latin typeface="Cambria Math" panose="02040503050406030204" pitchFamily="18" charset="0"/>
                          </a:rPr>
                          <m:t> −1</m:t>
                        </m:r>
                      </m:e>
                    </m:d>
                  </m:oMath>
                </a14:m>
                <a:endParaRPr lang="en-US" sz="3200" dirty="0"/>
              </a:p>
            </p:txBody>
          </p:sp>
        </mc:Choice>
        <mc:Fallback xmlns="">
          <p:sp>
            <p:nvSpPr>
              <p:cNvPr id="15" name="TextBox 14">
                <a:extLst>
                  <a:ext uri="{FF2B5EF4-FFF2-40B4-BE49-F238E27FC236}">
                    <a16:creationId xmlns:a16="http://schemas.microsoft.com/office/drawing/2014/main" id="{46501734-BC13-E64F-8922-953FD1711BA0}"/>
                  </a:ext>
                </a:extLst>
              </p:cNvPr>
              <p:cNvSpPr txBox="1">
                <a:spLocks noRot="1" noChangeAspect="1" noMove="1" noResize="1" noEditPoints="1" noAdjustHandles="1" noChangeArrowheads="1" noChangeShapeType="1" noTextEdit="1"/>
              </p:cNvSpPr>
              <p:nvPr/>
            </p:nvSpPr>
            <p:spPr>
              <a:xfrm>
                <a:off x="578831" y="4951682"/>
                <a:ext cx="9281772" cy="532005"/>
              </a:xfrm>
              <a:prstGeom prst="rect">
                <a:avLst/>
              </a:prstGeom>
              <a:blipFill>
                <a:blip r:embed="rId4"/>
                <a:stretch>
                  <a:fillRect l="-2599" t="-20930" b="-34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C54C2C-E50E-234D-AA41-05A885C8A4A3}"/>
                  </a:ext>
                </a:extLst>
              </p:cNvPr>
              <p:cNvSpPr txBox="1"/>
              <p:nvPr/>
            </p:nvSpPr>
            <p:spPr>
              <a:xfrm>
                <a:off x="578831" y="5670620"/>
                <a:ext cx="9267217" cy="532005"/>
              </a:xfrm>
              <a:prstGeom prst="rect">
                <a:avLst/>
              </a:prstGeom>
              <a:noFill/>
            </p:spPr>
            <p:txBody>
              <a:bodyPr wrap="none" lIns="0" tIns="0" rIns="0" bIns="0" rtlCol="0">
                <a:spAutoFit/>
              </a:bodyPr>
              <a:lstStyle/>
              <a:p>
                <a:r>
                  <a:rPr lang="en-US" sz="3200" b="1" dirty="0"/>
                  <a:t>Event: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𝑖𝑗</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00</m:t>
                            </m:r>
                          </m:sub>
                        </m:sSub>
                        <m:r>
                          <a:rPr lang="en-US" sz="3200" b="0" i="1" smtClean="0">
                            <a:latin typeface="Cambria Math" panose="02040503050406030204" pitchFamily="18" charset="0"/>
                            <a:ea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01</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10</m:t>
                        </m:r>
                      </m:sub>
                    </m:sSub>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ea typeface="Cambria Math" panose="02040503050406030204" pitchFamily="18" charset="0"/>
                          </a:rPr>
                          <m:t>11</m:t>
                        </m:r>
                      </m:sub>
                    </m:sSub>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𝑤𝑎𝑣𝑒</m:t>
                        </m:r>
                        <m:r>
                          <a:rPr lang="en-US" sz="3200" b="0" i="1" smtClean="0">
                            <a:latin typeface="Cambria Math" panose="02040503050406030204" pitchFamily="18" charset="0"/>
                          </a:rPr>
                          <m:t> −1</m:t>
                        </m:r>
                      </m:e>
                    </m:d>
                  </m:oMath>
                </a14:m>
                <a:endParaRPr lang="en-US" sz="3200" dirty="0"/>
              </a:p>
            </p:txBody>
          </p:sp>
        </mc:Choice>
        <mc:Fallback xmlns="">
          <p:sp>
            <p:nvSpPr>
              <p:cNvPr id="16" name="TextBox 15">
                <a:extLst>
                  <a:ext uri="{FF2B5EF4-FFF2-40B4-BE49-F238E27FC236}">
                    <a16:creationId xmlns:a16="http://schemas.microsoft.com/office/drawing/2014/main" id="{17C54C2C-E50E-234D-AA41-05A885C8A4A3}"/>
                  </a:ext>
                </a:extLst>
              </p:cNvPr>
              <p:cNvSpPr txBox="1">
                <a:spLocks noRot="1" noChangeAspect="1" noMove="1" noResize="1" noEditPoints="1" noAdjustHandles="1" noChangeArrowheads="1" noChangeShapeType="1" noTextEdit="1"/>
              </p:cNvSpPr>
              <p:nvPr/>
            </p:nvSpPr>
            <p:spPr>
              <a:xfrm>
                <a:off x="578831" y="5670620"/>
                <a:ext cx="9267217" cy="532005"/>
              </a:xfrm>
              <a:prstGeom prst="rect">
                <a:avLst/>
              </a:prstGeom>
              <a:blipFill>
                <a:blip r:embed="rId5"/>
                <a:stretch>
                  <a:fillRect l="-2603" t="-23810" b="-35714"/>
                </a:stretch>
              </a:blipFill>
            </p:spPr>
            <p:txBody>
              <a:bodyPr/>
              <a:lstStyle/>
              <a:p>
                <a:r>
                  <a:rPr lang="en-US">
                    <a:noFill/>
                  </a:rPr>
                  <a:t> </a:t>
                </a:r>
              </a:p>
            </p:txBody>
          </p:sp>
        </mc:Fallback>
      </mc:AlternateContent>
    </p:spTree>
    <p:extLst>
      <p:ext uri="{BB962C8B-B14F-4D97-AF65-F5344CB8AC3E}">
        <p14:creationId xmlns:p14="http://schemas.microsoft.com/office/powerpoint/2010/main" val="13625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25" name="Picture 24">
            <a:extLst>
              <a:ext uri="{FF2B5EF4-FFF2-40B4-BE49-F238E27FC236}">
                <a16:creationId xmlns:a16="http://schemas.microsoft.com/office/drawing/2014/main" id="{2E723C6A-B42E-F145-9848-675450AA1059}"/>
              </a:ext>
            </a:extLst>
          </p:cNvPr>
          <p:cNvPicPr>
            <a:picLocks noChangeAspect="1"/>
          </p:cNvPicPr>
          <p:nvPr/>
        </p:nvPicPr>
        <p:blipFill>
          <a:blip r:embed="rId3"/>
          <a:stretch>
            <a:fillRect/>
          </a:stretch>
        </p:blipFill>
        <p:spPr>
          <a:xfrm>
            <a:off x="4164732" y="1898725"/>
            <a:ext cx="3749040" cy="3749040"/>
          </a:xfrm>
          <a:prstGeom prst="rect">
            <a:avLst/>
          </a:prstGeom>
        </p:spPr>
      </p:pic>
      <p:pic>
        <p:nvPicPr>
          <p:cNvPr id="27" name="Picture 26">
            <a:extLst>
              <a:ext uri="{FF2B5EF4-FFF2-40B4-BE49-F238E27FC236}">
                <a16:creationId xmlns:a16="http://schemas.microsoft.com/office/drawing/2014/main" id="{3B533027-8996-F14A-949A-8C70A10AFCD8}"/>
              </a:ext>
            </a:extLst>
          </p:cNvPr>
          <p:cNvPicPr>
            <a:picLocks noChangeAspect="1"/>
          </p:cNvPicPr>
          <p:nvPr/>
        </p:nvPicPr>
        <p:blipFill>
          <a:blip r:embed="rId4"/>
          <a:stretch>
            <a:fillRect/>
          </a:stretch>
        </p:blipFill>
        <p:spPr>
          <a:xfrm>
            <a:off x="193950" y="1901414"/>
            <a:ext cx="3883511" cy="3883511"/>
          </a:xfrm>
          <a:prstGeom prst="rect">
            <a:avLst/>
          </a:prstGeom>
        </p:spPr>
      </p:pic>
      <p:pic>
        <p:nvPicPr>
          <p:cNvPr id="29" name="Picture 28">
            <a:extLst>
              <a:ext uri="{FF2B5EF4-FFF2-40B4-BE49-F238E27FC236}">
                <a16:creationId xmlns:a16="http://schemas.microsoft.com/office/drawing/2014/main" id="{3A898C07-3ABB-4246-A1DA-67717A658B6B}"/>
              </a:ext>
            </a:extLst>
          </p:cNvPr>
          <p:cNvPicPr>
            <a:picLocks noChangeAspect="1"/>
          </p:cNvPicPr>
          <p:nvPr/>
        </p:nvPicPr>
        <p:blipFill>
          <a:blip r:embed="rId5"/>
          <a:stretch>
            <a:fillRect/>
          </a:stretch>
        </p:blipFill>
        <p:spPr>
          <a:xfrm>
            <a:off x="193950" y="1898725"/>
            <a:ext cx="3886200" cy="3886200"/>
          </a:xfrm>
          <a:prstGeom prst="rect">
            <a:avLst/>
          </a:prstGeom>
        </p:spPr>
      </p:pic>
      <p:pic>
        <p:nvPicPr>
          <p:cNvPr id="31" name="Picture 30">
            <a:extLst>
              <a:ext uri="{FF2B5EF4-FFF2-40B4-BE49-F238E27FC236}">
                <a16:creationId xmlns:a16="http://schemas.microsoft.com/office/drawing/2014/main" id="{9E2FE43C-EE93-CB45-A73B-7EBB634677C9}"/>
              </a:ext>
            </a:extLst>
          </p:cNvPr>
          <p:cNvPicPr>
            <a:picLocks noChangeAspect="1"/>
          </p:cNvPicPr>
          <p:nvPr/>
        </p:nvPicPr>
        <p:blipFill>
          <a:blip r:embed="rId6"/>
          <a:stretch>
            <a:fillRect/>
          </a:stretch>
        </p:blipFill>
        <p:spPr>
          <a:xfrm>
            <a:off x="8153802" y="1898725"/>
            <a:ext cx="3749040" cy="3749040"/>
          </a:xfrm>
          <a:prstGeom prst="rect">
            <a:avLst/>
          </a:prstGeom>
        </p:spPr>
      </p:pic>
      <p:pic>
        <p:nvPicPr>
          <p:cNvPr id="2" name="Picture 1">
            <a:extLst>
              <a:ext uri="{FF2B5EF4-FFF2-40B4-BE49-F238E27FC236}">
                <a16:creationId xmlns:a16="http://schemas.microsoft.com/office/drawing/2014/main" id="{0348822E-6D48-6D47-88BC-43D4660B21E7}"/>
              </a:ext>
            </a:extLst>
          </p:cNvPr>
          <p:cNvPicPr>
            <a:picLocks noChangeAspect="1"/>
          </p:cNvPicPr>
          <p:nvPr/>
        </p:nvPicPr>
        <p:blipFill>
          <a:blip r:embed="rId7"/>
          <a:stretch>
            <a:fillRect/>
          </a:stretch>
        </p:blipFill>
        <p:spPr>
          <a:xfrm>
            <a:off x="3040862" y="698546"/>
            <a:ext cx="5909912" cy="1052778"/>
          </a:xfrm>
          <a:prstGeom prst="rect">
            <a:avLst/>
          </a:prstGeom>
        </p:spPr>
      </p:pic>
    </p:spTree>
    <p:extLst>
      <p:ext uri="{BB962C8B-B14F-4D97-AF65-F5344CB8AC3E}">
        <p14:creationId xmlns:p14="http://schemas.microsoft.com/office/powerpoint/2010/main" val="40543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69DE91-B493-1D4C-897C-9DAF4DC4B6D8}"/>
              </a:ext>
            </a:extLst>
          </p:cNvPr>
          <p:cNvPicPr>
            <a:picLocks noChangeAspect="1"/>
          </p:cNvPicPr>
          <p:nvPr/>
        </p:nvPicPr>
        <p:blipFill>
          <a:blip r:embed="rId3"/>
          <a:stretch>
            <a:fillRect/>
          </a:stretch>
        </p:blipFill>
        <p:spPr>
          <a:xfrm>
            <a:off x="1667436" y="782219"/>
            <a:ext cx="8443205" cy="5785323"/>
          </a:xfrm>
          <a:prstGeom prst="rect">
            <a:avLst/>
          </a:prstGeom>
        </p:spPr>
      </p:pic>
      <p:graphicFrame>
        <p:nvGraphicFramePr>
          <p:cNvPr id="6" name="Content Placeholder 3">
            <a:extLst>
              <a:ext uri="{FF2B5EF4-FFF2-40B4-BE49-F238E27FC236}">
                <a16:creationId xmlns:a16="http://schemas.microsoft.com/office/drawing/2014/main" id="{7EA4CBE2-3972-794B-8240-9B412B65A121}"/>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2" name="Rectangle 1">
            <a:extLst>
              <a:ext uri="{FF2B5EF4-FFF2-40B4-BE49-F238E27FC236}">
                <a16:creationId xmlns:a16="http://schemas.microsoft.com/office/drawing/2014/main" id="{8CA2DCCB-5AFD-364E-8978-B0FBA76DE1FB}"/>
              </a:ext>
            </a:extLst>
          </p:cNvPr>
          <p:cNvSpPr/>
          <p:nvPr/>
        </p:nvSpPr>
        <p:spPr>
          <a:xfrm>
            <a:off x="1667436" y="709067"/>
            <a:ext cx="8884740" cy="3972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93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7EA4CBE2-3972-794B-8240-9B412B65A121}"/>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7" name="Picture 6">
            <a:extLst>
              <a:ext uri="{FF2B5EF4-FFF2-40B4-BE49-F238E27FC236}">
                <a16:creationId xmlns:a16="http://schemas.microsoft.com/office/drawing/2014/main" id="{76D314C5-D8C8-7F48-8717-410565BB3AEC}"/>
              </a:ext>
            </a:extLst>
          </p:cNvPr>
          <p:cNvPicPr>
            <a:picLocks noChangeAspect="1"/>
          </p:cNvPicPr>
          <p:nvPr/>
        </p:nvPicPr>
        <p:blipFill>
          <a:blip r:embed="rId2"/>
          <a:stretch>
            <a:fillRect/>
          </a:stretch>
        </p:blipFill>
        <p:spPr>
          <a:xfrm>
            <a:off x="580443" y="738230"/>
            <a:ext cx="9782758" cy="5590148"/>
          </a:xfrm>
          <a:prstGeom prst="rect">
            <a:avLst/>
          </a:prstGeom>
        </p:spPr>
      </p:pic>
      <p:pic>
        <p:nvPicPr>
          <p:cNvPr id="4" name="Picture 3">
            <a:extLst>
              <a:ext uri="{FF2B5EF4-FFF2-40B4-BE49-F238E27FC236}">
                <a16:creationId xmlns:a16="http://schemas.microsoft.com/office/drawing/2014/main" id="{3C825E19-0D6D-D94C-B103-8CFD336C58AC}"/>
              </a:ext>
            </a:extLst>
          </p:cNvPr>
          <p:cNvPicPr>
            <a:picLocks noChangeAspect="1"/>
          </p:cNvPicPr>
          <p:nvPr/>
        </p:nvPicPr>
        <p:blipFill>
          <a:blip r:embed="rId2"/>
          <a:stretch>
            <a:fillRect/>
          </a:stretch>
        </p:blipFill>
        <p:spPr>
          <a:xfrm>
            <a:off x="1037643" y="551145"/>
            <a:ext cx="9782758" cy="5590148"/>
          </a:xfrm>
          <a:prstGeom prst="rect">
            <a:avLst/>
          </a:prstGeom>
        </p:spPr>
      </p:pic>
      <p:sp>
        <p:nvSpPr>
          <p:cNvPr id="2" name="Rectangle 1">
            <a:extLst>
              <a:ext uri="{FF2B5EF4-FFF2-40B4-BE49-F238E27FC236}">
                <a16:creationId xmlns:a16="http://schemas.microsoft.com/office/drawing/2014/main" id="{9EDDDA43-3E3C-4F44-BAC3-A32A0BDB91CE}"/>
              </a:ext>
            </a:extLst>
          </p:cNvPr>
          <p:cNvSpPr/>
          <p:nvPr/>
        </p:nvSpPr>
        <p:spPr>
          <a:xfrm>
            <a:off x="0" y="6328378"/>
            <a:ext cx="12192000" cy="529622"/>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https://</a:t>
            </a:r>
            <a:r>
              <a:rPr lang="en-US" sz="2800" b="1" dirty="0" err="1"/>
              <a:t>emoriebeck.shinyapps.io</a:t>
            </a:r>
            <a:r>
              <a:rPr lang="en-US" sz="2800" b="1" dirty="0"/>
              <a:t>/</a:t>
            </a:r>
            <a:r>
              <a:rPr lang="en-US" sz="2800" b="1" dirty="0" err="1"/>
              <a:t>life_events</a:t>
            </a:r>
            <a:r>
              <a:rPr lang="en-US" sz="2800" b="1" dirty="0"/>
              <a:t>/</a:t>
            </a:r>
          </a:p>
        </p:txBody>
      </p:sp>
    </p:spTree>
    <p:extLst>
      <p:ext uri="{BB962C8B-B14F-4D97-AF65-F5344CB8AC3E}">
        <p14:creationId xmlns:p14="http://schemas.microsoft.com/office/powerpoint/2010/main" val="2963878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15" name="Picture 14">
            <a:extLst>
              <a:ext uri="{FF2B5EF4-FFF2-40B4-BE49-F238E27FC236}">
                <a16:creationId xmlns:a16="http://schemas.microsoft.com/office/drawing/2014/main" id="{F35FD6DB-30E9-F748-88F9-A94B1C39AF51}"/>
              </a:ext>
            </a:extLst>
          </p:cNvPr>
          <p:cNvPicPr>
            <a:picLocks noChangeAspect="1"/>
          </p:cNvPicPr>
          <p:nvPr/>
        </p:nvPicPr>
        <p:blipFill>
          <a:blip r:embed="rId2"/>
          <a:stretch>
            <a:fillRect/>
          </a:stretch>
        </p:blipFill>
        <p:spPr>
          <a:xfrm>
            <a:off x="0" y="704848"/>
            <a:ext cx="12192000" cy="6096000"/>
          </a:xfrm>
          <a:prstGeom prst="rect">
            <a:avLst/>
          </a:prstGeom>
        </p:spPr>
      </p:pic>
      <p:sp>
        <p:nvSpPr>
          <p:cNvPr id="16" name="Rectangle 15">
            <a:extLst>
              <a:ext uri="{FF2B5EF4-FFF2-40B4-BE49-F238E27FC236}">
                <a16:creationId xmlns:a16="http://schemas.microsoft.com/office/drawing/2014/main" id="{8833C9F8-67FC-E341-8191-16C94A5E82C5}"/>
              </a:ext>
            </a:extLst>
          </p:cNvPr>
          <p:cNvSpPr/>
          <p:nvPr/>
        </p:nvSpPr>
        <p:spPr>
          <a:xfrm>
            <a:off x="548640" y="1108710"/>
            <a:ext cx="85725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51C101-AD41-C744-B819-EF550FC1D185}"/>
              </a:ext>
            </a:extLst>
          </p:cNvPr>
          <p:cNvSpPr/>
          <p:nvPr/>
        </p:nvSpPr>
        <p:spPr>
          <a:xfrm>
            <a:off x="1474470"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B5E6B2-0DD8-694E-9003-156E37767408}"/>
              </a:ext>
            </a:extLst>
          </p:cNvPr>
          <p:cNvSpPr/>
          <p:nvPr/>
        </p:nvSpPr>
        <p:spPr>
          <a:xfrm>
            <a:off x="2423160"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4AD241-167A-FA40-9282-F0C9ADDEAE61}"/>
              </a:ext>
            </a:extLst>
          </p:cNvPr>
          <p:cNvSpPr/>
          <p:nvPr/>
        </p:nvSpPr>
        <p:spPr>
          <a:xfrm>
            <a:off x="3371850"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AB39E98-90C4-6D42-B946-720C0F8A94F7}"/>
              </a:ext>
            </a:extLst>
          </p:cNvPr>
          <p:cNvSpPr/>
          <p:nvPr/>
        </p:nvSpPr>
        <p:spPr>
          <a:xfrm>
            <a:off x="4296477"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D36AC6-CD68-E044-B5E0-049ECD08CD38}"/>
              </a:ext>
            </a:extLst>
          </p:cNvPr>
          <p:cNvSpPr/>
          <p:nvPr/>
        </p:nvSpPr>
        <p:spPr>
          <a:xfrm>
            <a:off x="5250882"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4365F7-0E14-B046-ABBB-0245CB4A8179}"/>
              </a:ext>
            </a:extLst>
          </p:cNvPr>
          <p:cNvSpPr/>
          <p:nvPr/>
        </p:nvSpPr>
        <p:spPr>
          <a:xfrm>
            <a:off x="6197266" y="109728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734C14-FE3F-2542-A110-67BDFD265290}"/>
              </a:ext>
            </a:extLst>
          </p:cNvPr>
          <p:cNvSpPr/>
          <p:nvPr/>
        </p:nvSpPr>
        <p:spPr>
          <a:xfrm>
            <a:off x="7166610"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94C323E-6352-A74F-80F0-7CE02118E770}"/>
              </a:ext>
            </a:extLst>
          </p:cNvPr>
          <p:cNvSpPr/>
          <p:nvPr/>
        </p:nvSpPr>
        <p:spPr>
          <a:xfrm>
            <a:off x="8104973" y="109728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9E42F1B-C0B0-8747-BDD7-ED0B904DF8B7}"/>
              </a:ext>
            </a:extLst>
          </p:cNvPr>
          <p:cNvSpPr/>
          <p:nvPr/>
        </p:nvSpPr>
        <p:spPr>
          <a:xfrm>
            <a:off x="9052559" y="1108710"/>
            <a:ext cx="977265"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5EF40D-863D-5543-942E-9DABE7227F68}"/>
              </a:ext>
            </a:extLst>
          </p:cNvPr>
          <p:cNvSpPr/>
          <p:nvPr/>
        </p:nvSpPr>
        <p:spPr>
          <a:xfrm>
            <a:off x="10012680" y="1108710"/>
            <a:ext cx="91440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D28A9F-EFF9-D740-AF66-447846E95D68}"/>
              </a:ext>
            </a:extLst>
          </p:cNvPr>
          <p:cNvSpPr/>
          <p:nvPr/>
        </p:nvSpPr>
        <p:spPr>
          <a:xfrm>
            <a:off x="10874242" y="1108710"/>
            <a:ext cx="960120" cy="540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8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CA6844E3-AE46-B04B-B9C2-7B4ED9E3FC06}"/>
              </a:ext>
            </a:extLst>
          </p:cNvPr>
          <p:cNvPicPr>
            <a:picLocks noChangeAspect="1"/>
          </p:cNvPicPr>
          <p:nvPr/>
        </p:nvPicPr>
        <p:blipFill>
          <a:blip r:embed="rId2"/>
          <a:stretch>
            <a:fillRect/>
          </a:stretch>
        </p:blipFill>
        <p:spPr>
          <a:xfrm>
            <a:off x="1524000" y="625838"/>
            <a:ext cx="8309548" cy="6232161"/>
          </a:xfrm>
          <a:prstGeom prst="rect">
            <a:avLst/>
          </a:prstGeom>
        </p:spPr>
      </p:pic>
      <p:sp>
        <p:nvSpPr>
          <p:cNvPr id="2" name="Rectangle 1">
            <a:extLst>
              <a:ext uri="{FF2B5EF4-FFF2-40B4-BE49-F238E27FC236}">
                <a16:creationId xmlns:a16="http://schemas.microsoft.com/office/drawing/2014/main" id="{392DD76C-EFC4-1D4F-8668-CADA118C5161}"/>
              </a:ext>
            </a:extLst>
          </p:cNvPr>
          <p:cNvSpPr/>
          <p:nvPr/>
        </p:nvSpPr>
        <p:spPr>
          <a:xfrm>
            <a:off x="2240280" y="1325880"/>
            <a:ext cx="749808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C3F41E-DC85-CF4B-BECC-C24C190003CE}"/>
              </a:ext>
            </a:extLst>
          </p:cNvPr>
          <p:cNvSpPr/>
          <p:nvPr/>
        </p:nvSpPr>
        <p:spPr>
          <a:xfrm>
            <a:off x="2240280" y="3977640"/>
            <a:ext cx="749808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449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7F52A091-5E6C-2F44-BA3E-034A05408D3C}"/>
              </a:ext>
            </a:extLst>
          </p:cNvPr>
          <p:cNvPicPr>
            <a:picLocks noChangeAspect="1"/>
          </p:cNvPicPr>
          <p:nvPr/>
        </p:nvPicPr>
        <p:blipFill>
          <a:blip r:embed="rId2"/>
          <a:stretch>
            <a:fillRect/>
          </a:stretch>
        </p:blipFill>
        <p:spPr>
          <a:xfrm>
            <a:off x="1981200" y="564212"/>
            <a:ext cx="7552543" cy="6293786"/>
          </a:xfrm>
          <a:prstGeom prst="rect">
            <a:avLst/>
          </a:prstGeom>
        </p:spPr>
      </p:pic>
      <p:sp>
        <p:nvSpPr>
          <p:cNvPr id="2" name="Rectangle 1">
            <a:extLst>
              <a:ext uri="{FF2B5EF4-FFF2-40B4-BE49-F238E27FC236}">
                <a16:creationId xmlns:a16="http://schemas.microsoft.com/office/drawing/2014/main" id="{C032A75E-ABE4-5144-A2F0-8699C6DD7CB7}"/>
              </a:ext>
            </a:extLst>
          </p:cNvPr>
          <p:cNvSpPr/>
          <p:nvPr/>
        </p:nvSpPr>
        <p:spPr>
          <a:xfrm>
            <a:off x="2706624" y="1408176"/>
            <a:ext cx="6711696" cy="1088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1034E2-C80B-714A-B7AA-404CAB398D23}"/>
              </a:ext>
            </a:extLst>
          </p:cNvPr>
          <p:cNvSpPr/>
          <p:nvPr/>
        </p:nvSpPr>
        <p:spPr>
          <a:xfrm>
            <a:off x="2706624" y="2962656"/>
            <a:ext cx="6711696" cy="1121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9791D82-7A16-CB4E-ABBB-8B4B33AB2BE4}"/>
              </a:ext>
            </a:extLst>
          </p:cNvPr>
          <p:cNvSpPr/>
          <p:nvPr/>
        </p:nvSpPr>
        <p:spPr>
          <a:xfrm>
            <a:off x="2706624" y="4584192"/>
            <a:ext cx="6711696" cy="987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5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2A091-5E6C-2F44-BA3E-034A05408D3C}"/>
              </a:ext>
            </a:extLst>
          </p:cNvPr>
          <p:cNvPicPr>
            <a:picLocks noChangeAspect="1"/>
          </p:cNvPicPr>
          <p:nvPr/>
        </p:nvPicPr>
        <p:blipFill>
          <a:blip r:embed="rId2"/>
          <a:stretch>
            <a:fillRect/>
          </a:stretch>
        </p:blipFill>
        <p:spPr>
          <a:xfrm>
            <a:off x="1981200" y="564212"/>
            <a:ext cx="7552543" cy="6293785"/>
          </a:xfrm>
          <a:prstGeom prst="rect">
            <a:avLst/>
          </a:prstGeom>
        </p:spPr>
      </p:pic>
      <p:graphicFrame>
        <p:nvGraphicFramePr>
          <p:cNvPr id="6" name="Content Placeholder 3">
            <a:extLst>
              <a:ext uri="{FF2B5EF4-FFF2-40B4-BE49-F238E27FC236}">
                <a16:creationId xmlns:a16="http://schemas.microsoft.com/office/drawing/2014/main" id="{0644A7BD-D77D-E146-9D73-A21DA5742D69}"/>
              </a:ext>
            </a:extLst>
          </p:cNvPr>
          <p:cNvGraphicFramePr>
            <a:graphicFrameLocks/>
          </p:cNvGraphicFramePr>
          <p:nvPr>
            <p:extLst>
              <p:ext uri="{D42A27DB-BD31-4B8C-83A1-F6EECF244321}">
                <p14:modId xmlns:p14="http://schemas.microsoft.com/office/powerpoint/2010/main" val="4294894179"/>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29745"/>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16001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8" name="Rectangle 7">
            <a:extLst>
              <a:ext uri="{FF2B5EF4-FFF2-40B4-BE49-F238E27FC236}">
                <a16:creationId xmlns:a16="http://schemas.microsoft.com/office/drawing/2014/main" id="{B1EE6C94-8D61-564B-B7A2-6C007755371D}"/>
              </a:ext>
            </a:extLst>
          </p:cNvPr>
          <p:cNvSpPr/>
          <p:nvPr/>
        </p:nvSpPr>
        <p:spPr>
          <a:xfrm>
            <a:off x="1032733" y="2614108"/>
            <a:ext cx="3742467"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Cross-Sectional Design</a:t>
            </a:r>
          </a:p>
          <a:p>
            <a:pPr algn="ctr"/>
            <a:r>
              <a:rPr lang="en-US" sz="3600" b="1" dirty="0">
                <a:solidFill>
                  <a:schemeClr val="tx1"/>
                </a:solidFill>
              </a:rPr>
              <a:t>(Reverse Causality)</a:t>
            </a:r>
          </a:p>
        </p:txBody>
      </p:sp>
      <p:sp>
        <p:nvSpPr>
          <p:cNvPr id="9" name="Rectangle 8">
            <a:extLst>
              <a:ext uri="{FF2B5EF4-FFF2-40B4-BE49-F238E27FC236}">
                <a16:creationId xmlns:a16="http://schemas.microsoft.com/office/drawing/2014/main" id="{F5B4F6E5-7C64-4C4E-BF63-A0AB9439EFFD}"/>
              </a:ext>
            </a:extLst>
          </p:cNvPr>
          <p:cNvSpPr/>
          <p:nvPr/>
        </p:nvSpPr>
        <p:spPr>
          <a:xfrm>
            <a:off x="7357333" y="2614107"/>
            <a:ext cx="3742467"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Inattention to Third Variables</a:t>
            </a:r>
          </a:p>
          <a:p>
            <a:pPr algn="ctr"/>
            <a:r>
              <a:rPr lang="en-US" sz="3600" b="1" dirty="0">
                <a:solidFill>
                  <a:schemeClr val="tx1"/>
                </a:solidFill>
              </a:rPr>
              <a:t>(Selection Bias)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Tree>
    <p:extLst>
      <p:ext uri="{BB962C8B-B14F-4D97-AF65-F5344CB8AC3E}">
        <p14:creationId xmlns:p14="http://schemas.microsoft.com/office/powerpoint/2010/main" val="3207389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B72316FB-B40C-E74F-83D0-E9C981F2601B}"/>
              </a:ext>
            </a:extLst>
          </p:cNvPr>
          <p:cNvPicPr>
            <a:picLocks noChangeAspect="1"/>
          </p:cNvPicPr>
          <p:nvPr/>
        </p:nvPicPr>
        <p:blipFill>
          <a:blip r:embed="rId3"/>
          <a:stretch>
            <a:fillRect/>
          </a:stretch>
        </p:blipFill>
        <p:spPr>
          <a:xfrm>
            <a:off x="1524000" y="551144"/>
            <a:ext cx="8409140" cy="6306855"/>
          </a:xfrm>
          <a:prstGeom prst="rect">
            <a:avLst/>
          </a:prstGeom>
        </p:spPr>
      </p:pic>
    </p:spTree>
    <p:extLst>
      <p:ext uri="{BB962C8B-B14F-4D97-AF65-F5344CB8AC3E}">
        <p14:creationId xmlns:p14="http://schemas.microsoft.com/office/powerpoint/2010/main" val="2303596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2972A461-9FDD-0745-9748-5B2F11DD69F8}"/>
              </a:ext>
            </a:extLst>
          </p:cNvPr>
          <p:cNvPicPr>
            <a:picLocks noChangeAspect="1"/>
          </p:cNvPicPr>
          <p:nvPr/>
        </p:nvPicPr>
        <p:blipFill>
          <a:blip r:embed="rId2"/>
          <a:stretch>
            <a:fillRect/>
          </a:stretch>
        </p:blipFill>
        <p:spPr>
          <a:xfrm>
            <a:off x="1981200" y="551722"/>
            <a:ext cx="7567532" cy="6306277"/>
          </a:xfrm>
          <a:prstGeom prst="rect">
            <a:avLst/>
          </a:prstGeom>
        </p:spPr>
      </p:pic>
    </p:spTree>
    <p:extLst>
      <p:ext uri="{BB962C8B-B14F-4D97-AF65-F5344CB8AC3E}">
        <p14:creationId xmlns:p14="http://schemas.microsoft.com/office/powerpoint/2010/main" val="3791755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2A461-9FDD-0745-9748-5B2F11DD69F8}"/>
              </a:ext>
            </a:extLst>
          </p:cNvPr>
          <p:cNvPicPr>
            <a:picLocks noChangeAspect="1"/>
          </p:cNvPicPr>
          <p:nvPr/>
        </p:nvPicPr>
        <p:blipFill>
          <a:blip r:embed="rId2"/>
          <a:stretch>
            <a:fillRect/>
          </a:stretch>
        </p:blipFill>
        <p:spPr>
          <a:xfrm>
            <a:off x="1981200" y="551722"/>
            <a:ext cx="7567533" cy="6306277"/>
          </a:xfrm>
          <a:prstGeom prst="rect">
            <a:avLst/>
          </a:prstGeom>
        </p:spPr>
      </p:pic>
      <p:graphicFrame>
        <p:nvGraphicFramePr>
          <p:cNvPr id="6" name="Content Placeholder 3">
            <a:extLst>
              <a:ext uri="{FF2B5EF4-FFF2-40B4-BE49-F238E27FC236}">
                <a16:creationId xmlns:a16="http://schemas.microsoft.com/office/drawing/2014/main" id="{6298E0BA-DC12-FB4C-BC0E-4BDE4910BF1B}"/>
              </a:ext>
            </a:extLst>
          </p:cNvPr>
          <p:cNvGraphicFramePr>
            <a:graphicFrameLocks/>
          </p:cNvGraphicFramePr>
          <p:nvPr>
            <p:extLst>
              <p:ext uri="{D42A27DB-BD31-4B8C-83A1-F6EECF244321}">
                <p14:modId xmlns:p14="http://schemas.microsoft.com/office/powerpoint/2010/main" val="4294894179"/>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29745"/>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747117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BE8C0A58-4C58-0644-8F00-565E1C1FB149}"/>
              </a:ext>
            </a:extLst>
          </p:cNvPr>
          <p:cNvPicPr>
            <a:picLocks noChangeAspect="1"/>
          </p:cNvPicPr>
          <p:nvPr/>
        </p:nvPicPr>
        <p:blipFill>
          <a:blip r:embed="rId2"/>
          <a:stretch>
            <a:fillRect/>
          </a:stretch>
        </p:blipFill>
        <p:spPr>
          <a:xfrm>
            <a:off x="1524000" y="625838"/>
            <a:ext cx="8309548" cy="6232161"/>
          </a:xfrm>
          <a:prstGeom prst="rect">
            <a:avLst/>
          </a:prstGeom>
        </p:spPr>
      </p:pic>
    </p:spTree>
    <p:extLst>
      <p:ext uri="{BB962C8B-B14F-4D97-AF65-F5344CB8AC3E}">
        <p14:creationId xmlns:p14="http://schemas.microsoft.com/office/powerpoint/2010/main" val="3731753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3A870648-AAE2-3841-8DFA-587D19C5F534}"/>
              </a:ext>
            </a:extLst>
          </p:cNvPr>
          <p:cNvPicPr>
            <a:picLocks noChangeAspect="1"/>
          </p:cNvPicPr>
          <p:nvPr/>
        </p:nvPicPr>
        <p:blipFill>
          <a:blip r:embed="rId2"/>
          <a:stretch>
            <a:fillRect/>
          </a:stretch>
        </p:blipFill>
        <p:spPr>
          <a:xfrm>
            <a:off x="1981200" y="601688"/>
            <a:ext cx="7507573" cy="6256311"/>
          </a:xfrm>
          <a:prstGeom prst="rect">
            <a:avLst/>
          </a:prstGeom>
        </p:spPr>
      </p:pic>
    </p:spTree>
    <p:extLst>
      <p:ext uri="{BB962C8B-B14F-4D97-AF65-F5344CB8AC3E}">
        <p14:creationId xmlns:p14="http://schemas.microsoft.com/office/powerpoint/2010/main" val="3570299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870648-AAE2-3841-8DFA-587D19C5F534}"/>
              </a:ext>
            </a:extLst>
          </p:cNvPr>
          <p:cNvPicPr>
            <a:picLocks noChangeAspect="1"/>
          </p:cNvPicPr>
          <p:nvPr/>
        </p:nvPicPr>
        <p:blipFill>
          <a:blip r:embed="rId2"/>
          <a:stretch>
            <a:fillRect/>
          </a:stretch>
        </p:blipFill>
        <p:spPr>
          <a:xfrm>
            <a:off x="1981200" y="601688"/>
            <a:ext cx="7507573" cy="6256311"/>
          </a:xfrm>
          <a:prstGeom prst="rect">
            <a:avLst/>
          </a:prstGeom>
        </p:spPr>
      </p:pic>
      <p:graphicFrame>
        <p:nvGraphicFramePr>
          <p:cNvPr id="7" name="Content Placeholder 3">
            <a:extLst>
              <a:ext uri="{FF2B5EF4-FFF2-40B4-BE49-F238E27FC236}">
                <a16:creationId xmlns:a16="http://schemas.microsoft.com/office/drawing/2014/main" id="{D13C0D92-4E49-294A-ACFB-2D798C8FC21D}"/>
              </a:ext>
            </a:extLst>
          </p:cNvPr>
          <p:cNvGraphicFramePr>
            <a:graphicFrameLocks/>
          </p:cNvGraphicFramePr>
          <p:nvPr>
            <p:extLst>
              <p:ext uri="{D42A27DB-BD31-4B8C-83A1-F6EECF244321}">
                <p14:modId xmlns:p14="http://schemas.microsoft.com/office/powerpoint/2010/main" val="4294894179"/>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29745"/>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28309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8A400EB0-9BED-DF4F-8A25-497816D5F490}"/>
              </a:ext>
            </a:extLst>
          </p:cNvPr>
          <p:cNvPicPr>
            <a:picLocks noChangeAspect="1"/>
          </p:cNvPicPr>
          <p:nvPr/>
        </p:nvPicPr>
        <p:blipFill>
          <a:blip r:embed="rId2"/>
          <a:stretch>
            <a:fillRect/>
          </a:stretch>
        </p:blipFill>
        <p:spPr>
          <a:xfrm>
            <a:off x="1641423" y="648325"/>
            <a:ext cx="8279566" cy="6209675"/>
          </a:xfrm>
          <a:prstGeom prst="rect">
            <a:avLst/>
          </a:prstGeom>
        </p:spPr>
      </p:pic>
    </p:spTree>
    <p:extLst>
      <p:ext uri="{BB962C8B-B14F-4D97-AF65-F5344CB8AC3E}">
        <p14:creationId xmlns:p14="http://schemas.microsoft.com/office/powerpoint/2010/main" val="3895306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C7E4AF1-4222-6E49-AD16-817ABBB29F83}"/>
              </a:ext>
            </a:extLst>
          </p:cNvPr>
          <p:cNvPicPr>
            <a:picLocks noChangeAspect="1"/>
          </p:cNvPicPr>
          <p:nvPr/>
        </p:nvPicPr>
        <p:blipFill>
          <a:blip r:embed="rId2"/>
          <a:stretch>
            <a:fillRect/>
          </a:stretch>
        </p:blipFill>
        <p:spPr>
          <a:xfrm>
            <a:off x="2041161" y="551722"/>
            <a:ext cx="7567533" cy="6306277"/>
          </a:xfrm>
          <a:prstGeom prst="rect">
            <a:avLst/>
          </a:prstGeom>
        </p:spPr>
      </p:pic>
    </p:spTree>
    <p:extLst>
      <p:ext uri="{BB962C8B-B14F-4D97-AF65-F5344CB8AC3E}">
        <p14:creationId xmlns:p14="http://schemas.microsoft.com/office/powerpoint/2010/main" val="357337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137937382"/>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29745"/>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6C7E4AF1-4222-6E49-AD16-817ABBB29F83}"/>
              </a:ext>
            </a:extLst>
          </p:cNvPr>
          <p:cNvPicPr>
            <a:picLocks noChangeAspect="1"/>
          </p:cNvPicPr>
          <p:nvPr/>
        </p:nvPicPr>
        <p:blipFill>
          <a:blip r:embed="rId2"/>
          <a:stretch>
            <a:fillRect/>
          </a:stretch>
        </p:blipFill>
        <p:spPr>
          <a:xfrm>
            <a:off x="2041161" y="551722"/>
            <a:ext cx="7567533" cy="6306277"/>
          </a:xfrm>
          <a:prstGeom prst="rect">
            <a:avLst/>
          </a:prstGeom>
        </p:spPr>
      </p:pic>
    </p:spTree>
    <p:extLst>
      <p:ext uri="{BB962C8B-B14F-4D97-AF65-F5344CB8AC3E}">
        <p14:creationId xmlns:p14="http://schemas.microsoft.com/office/powerpoint/2010/main" val="3780870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3F266655-CDCE-554A-B177-3A1E827F0700}"/>
              </a:ext>
            </a:extLst>
          </p:cNvPr>
          <p:cNvPicPr>
            <a:picLocks noChangeAspect="1"/>
          </p:cNvPicPr>
          <p:nvPr/>
        </p:nvPicPr>
        <p:blipFill>
          <a:blip r:embed="rId2"/>
          <a:stretch>
            <a:fillRect/>
          </a:stretch>
        </p:blipFill>
        <p:spPr>
          <a:xfrm>
            <a:off x="1514006" y="569626"/>
            <a:ext cx="8384497" cy="6288373"/>
          </a:xfrm>
          <a:prstGeom prst="rect">
            <a:avLst/>
          </a:prstGeom>
        </p:spPr>
      </p:pic>
    </p:spTree>
    <p:extLst>
      <p:ext uri="{BB962C8B-B14F-4D97-AF65-F5344CB8AC3E}">
        <p14:creationId xmlns:p14="http://schemas.microsoft.com/office/powerpoint/2010/main" val="227468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6126779" y="4364005"/>
            <a:ext cx="55778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6426046" y="411348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9847877" y="407625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H="1" flipV="1">
            <a:off x="7144994" y="4814972"/>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6882712" y="2522679"/>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flipH="1">
            <a:off x="7126976" y="3386633"/>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6921550" y="5374659"/>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5849606" y="191571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5771847" y="6164154"/>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Life Events</a:t>
            </a:r>
          </a:p>
        </p:txBody>
      </p:sp>
      <p:sp>
        <p:nvSpPr>
          <p:cNvPr id="18" name="Rectangle 17">
            <a:extLst>
              <a:ext uri="{FF2B5EF4-FFF2-40B4-BE49-F238E27FC236}">
                <a16:creationId xmlns:a16="http://schemas.microsoft.com/office/drawing/2014/main" id="{756FD3EC-4646-0040-AEC1-83C460955C11}"/>
              </a:ext>
            </a:extLst>
          </p:cNvPr>
          <p:cNvSpPr/>
          <p:nvPr/>
        </p:nvSpPr>
        <p:spPr>
          <a:xfrm>
            <a:off x="1032733" y="2614108"/>
            <a:ext cx="3742467"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Cross-Sectional Design</a:t>
            </a:r>
          </a:p>
          <a:p>
            <a:pPr algn="ctr"/>
            <a:r>
              <a:rPr lang="en-US" sz="3600" b="1" dirty="0">
                <a:solidFill>
                  <a:schemeClr val="tx1"/>
                </a:solidFill>
              </a:rPr>
              <a:t>(Reverse Causality)</a:t>
            </a:r>
          </a:p>
        </p:txBody>
      </p:sp>
    </p:spTree>
    <p:extLst>
      <p:ext uri="{BB962C8B-B14F-4D97-AF65-F5344CB8AC3E}">
        <p14:creationId xmlns:p14="http://schemas.microsoft.com/office/powerpoint/2010/main" val="549471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pic>
        <p:nvPicPr>
          <p:cNvPr id="3" name="Picture 2">
            <a:extLst>
              <a:ext uri="{FF2B5EF4-FFF2-40B4-BE49-F238E27FC236}">
                <a16:creationId xmlns:a16="http://schemas.microsoft.com/office/drawing/2014/main" id="{DC6E05E2-F45F-F746-9A97-760151EC93A0}"/>
              </a:ext>
            </a:extLst>
          </p:cNvPr>
          <p:cNvPicPr>
            <a:picLocks noChangeAspect="1"/>
          </p:cNvPicPr>
          <p:nvPr/>
        </p:nvPicPr>
        <p:blipFill>
          <a:blip r:embed="rId2"/>
          <a:stretch>
            <a:fillRect/>
          </a:stretch>
        </p:blipFill>
        <p:spPr>
          <a:xfrm>
            <a:off x="2146092" y="639164"/>
            <a:ext cx="7462602" cy="6218835"/>
          </a:xfrm>
          <a:prstGeom prst="rect">
            <a:avLst/>
          </a:prstGeom>
        </p:spPr>
      </p:pic>
    </p:spTree>
    <p:extLst>
      <p:ext uri="{BB962C8B-B14F-4D97-AF65-F5344CB8AC3E}">
        <p14:creationId xmlns:p14="http://schemas.microsoft.com/office/powerpoint/2010/main" val="4673229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E05E2-F45F-F746-9A97-760151EC93A0}"/>
              </a:ext>
            </a:extLst>
          </p:cNvPr>
          <p:cNvPicPr>
            <a:picLocks noChangeAspect="1"/>
          </p:cNvPicPr>
          <p:nvPr/>
        </p:nvPicPr>
        <p:blipFill>
          <a:blip r:embed="rId2"/>
          <a:stretch>
            <a:fillRect/>
          </a:stretch>
        </p:blipFill>
        <p:spPr>
          <a:xfrm>
            <a:off x="2146092" y="639164"/>
            <a:ext cx="7462602" cy="6218835"/>
          </a:xfrm>
          <a:prstGeom prst="rect">
            <a:avLst/>
          </a:prstGeom>
        </p:spPr>
      </p:pic>
      <p:graphicFrame>
        <p:nvGraphicFramePr>
          <p:cNvPr id="6" name="Content Placeholder 3">
            <a:extLst>
              <a:ext uri="{FF2B5EF4-FFF2-40B4-BE49-F238E27FC236}">
                <a16:creationId xmlns:a16="http://schemas.microsoft.com/office/drawing/2014/main" id="{0DB300EA-9B82-7F40-BC6D-B4CA5030253D}"/>
              </a:ext>
            </a:extLst>
          </p:cNvPr>
          <p:cNvGraphicFramePr>
            <a:graphicFrameLocks/>
          </p:cNvGraphicFramePr>
          <p:nvPr>
            <p:extLst>
              <p:ext uri="{D42A27DB-BD31-4B8C-83A1-F6EECF244321}">
                <p14:modId xmlns:p14="http://schemas.microsoft.com/office/powerpoint/2010/main" val="4294894179"/>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29745"/>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123528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780F13-E879-F645-BC0A-D97091B72580}"/>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B11630EF-4FE0-D747-AB62-7FEB12C5F5DD}"/>
              </a:ext>
            </a:extLst>
          </p:cNvPr>
          <p:cNvSpPr/>
          <p:nvPr/>
        </p:nvSpPr>
        <p:spPr>
          <a:xfrm>
            <a:off x="7241690" y="731520"/>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8" name="Down Arrow 7">
            <a:extLst>
              <a:ext uri="{FF2B5EF4-FFF2-40B4-BE49-F238E27FC236}">
                <a16:creationId xmlns:a16="http://schemas.microsoft.com/office/drawing/2014/main" id="{3CF1150B-8B69-EB47-8949-A90A4C83644E}"/>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6AA1A8-AEBC-7B46-8C23-34DBC3298234}"/>
              </a:ext>
            </a:extLst>
          </p:cNvPr>
          <p:cNvSpPr/>
          <p:nvPr/>
        </p:nvSpPr>
        <p:spPr>
          <a:xfrm>
            <a:off x="1610600" y="4988184"/>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10" name="Rectangle 9">
            <a:extLst>
              <a:ext uri="{FF2B5EF4-FFF2-40B4-BE49-F238E27FC236}">
                <a16:creationId xmlns:a16="http://schemas.microsoft.com/office/drawing/2014/main" id="{A1226006-0CF6-A24E-99DF-55E712DCA641}"/>
              </a:ext>
            </a:extLst>
          </p:cNvPr>
          <p:cNvSpPr/>
          <p:nvPr/>
        </p:nvSpPr>
        <p:spPr>
          <a:xfrm>
            <a:off x="8090021" y="4988183"/>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11" name="Down Arrow 10">
            <a:extLst>
              <a:ext uri="{FF2B5EF4-FFF2-40B4-BE49-F238E27FC236}">
                <a16:creationId xmlns:a16="http://schemas.microsoft.com/office/drawing/2014/main" id="{25B4182A-F545-D544-B390-901505548570}"/>
              </a:ext>
            </a:extLst>
          </p:cNvPr>
          <p:cNvSpPr/>
          <p:nvPr/>
        </p:nvSpPr>
        <p:spPr>
          <a:xfrm flipV="1">
            <a:off x="910814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A0ABB9-249D-DF42-B387-01B4285C829D}"/>
              </a:ext>
            </a:extLst>
          </p:cNvPr>
          <p:cNvSpPr txBox="1"/>
          <p:nvPr/>
        </p:nvSpPr>
        <p:spPr>
          <a:xfrm>
            <a:off x="5261548" y="296810"/>
            <a:ext cx="1768839" cy="1862048"/>
          </a:xfrm>
          <a:prstGeom prst="rect">
            <a:avLst/>
          </a:prstGeom>
          <a:noFill/>
        </p:spPr>
        <p:txBody>
          <a:bodyPr wrap="square" rtlCol="0">
            <a:spAutoFit/>
          </a:bodyPr>
          <a:lstStyle/>
          <a:p>
            <a:pPr algn="ctr"/>
            <a:r>
              <a:rPr lang="en-US" sz="11500" b="1" dirty="0"/>
              <a:t>&gt;</a:t>
            </a:r>
          </a:p>
        </p:txBody>
      </p:sp>
      <p:sp>
        <p:nvSpPr>
          <p:cNvPr id="18" name="Rectangle 17">
            <a:extLst>
              <a:ext uri="{FF2B5EF4-FFF2-40B4-BE49-F238E27FC236}">
                <a16:creationId xmlns:a16="http://schemas.microsoft.com/office/drawing/2014/main" id="{B0FE9F33-A41D-3043-AE77-9D59F04E3427}"/>
              </a:ext>
            </a:extLst>
          </p:cNvPr>
          <p:cNvSpPr/>
          <p:nvPr/>
        </p:nvSpPr>
        <p:spPr>
          <a:xfrm>
            <a:off x="773496" y="1999322"/>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19" name="Rectangle 18">
            <a:extLst>
              <a:ext uri="{FF2B5EF4-FFF2-40B4-BE49-F238E27FC236}">
                <a16:creationId xmlns:a16="http://schemas.microsoft.com/office/drawing/2014/main" id="{B537B0B5-62E1-FB4D-AA4E-3EE2C66ACCF8}"/>
              </a:ext>
            </a:extLst>
          </p:cNvPr>
          <p:cNvSpPr/>
          <p:nvPr/>
        </p:nvSpPr>
        <p:spPr>
          <a:xfrm>
            <a:off x="1635163" y="1999321"/>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20" name="Rectangle 19">
            <a:extLst>
              <a:ext uri="{FF2B5EF4-FFF2-40B4-BE49-F238E27FC236}">
                <a16:creationId xmlns:a16="http://schemas.microsoft.com/office/drawing/2014/main" id="{E4D64D01-69EC-3D4A-B5DE-83D6242E417B}"/>
              </a:ext>
            </a:extLst>
          </p:cNvPr>
          <p:cNvSpPr/>
          <p:nvPr/>
        </p:nvSpPr>
        <p:spPr>
          <a:xfrm>
            <a:off x="2496830" y="1999321"/>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21" name="Rectangle 20">
            <a:extLst>
              <a:ext uri="{FF2B5EF4-FFF2-40B4-BE49-F238E27FC236}">
                <a16:creationId xmlns:a16="http://schemas.microsoft.com/office/drawing/2014/main" id="{49952CC9-462E-4848-BFC6-540EFA5499DF}"/>
              </a:ext>
            </a:extLst>
          </p:cNvPr>
          <p:cNvSpPr/>
          <p:nvPr/>
        </p:nvSpPr>
        <p:spPr>
          <a:xfrm>
            <a:off x="3358497" y="1999321"/>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22" name="Rectangle 21">
            <a:extLst>
              <a:ext uri="{FF2B5EF4-FFF2-40B4-BE49-F238E27FC236}">
                <a16:creationId xmlns:a16="http://schemas.microsoft.com/office/drawing/2014/main" id="{7954B000-BA82-824C-BA55-4CB2E8D7B3B2}"/>
              </a:ext>
            </a:extLst>
          </p:cNvPr>
          <p:cNvSpPr/>
          <p:nvPr/>
        </p:nvSpPr>
        <p:spPr>
          <a:xfrm>
            <a:off x="4220165" y="1999321"/>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23" name="Rectangle 22">
            <a:extLst>
              <a:ext uri="{FF2B5EF4-FFF2-40B4-BE49-F238E27FC236}">
                <a16:creationId xmlns:a16="http://schemas.microsoft.com/office/drawing/2014/main" id="{6E258B25-85E8-7D4B-B1CE-832112A8AC7F}"/>
              </a:ext>
            </a:extLst>
          </p:cNvPr>
          <p:cNvSpPr/>
          <p:nvPr/>
        </p:nvSpPr>
        <p:spPr>
          <a:xfrm>
            <a:off x="7251394" y="1997021"/>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24" name="Rectangle 23">
            <a:extLst>
              <a:ext uri="{FF2B5EF4-FFF2-40B4-BE49-F238E27FC236}">
                <a16:creationId xmlns:a16="http://schemas.microsoft.com/office/drawing/2014/main" id="{CCE5DE6F-2831-134A-8B6A-1F7EF5138544}"/>
              </a:ext>
            </a:extLst>
          </p:cNvPr>
          <p:cNvSpPr/>
          <p:nvPr/>
        </p:nvSpPr>
        <p:spPr>
          <a:xfrm>
            <a:off x="8113061" y="1997020"/>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25" name="Rectangle 24">
            <a:extLst>
              <a:ext uri="{FF2B5EF4-FFF2-40B4-BE49-F238E27FC236}">
                <a16:creationId xmlns:a16="http://schemas.microsoft.com/office/drawing/2014/main" id="{2862E776-A99A-F742-AC35-D6122402027D}"/>
              </a:ext>
            </a:extLst>
          </p:cNvPr>
          <p:cNvSpPr/>
          <p:nvPr/>
        </p:nvSpPr>
        <p:spPr>
          <a:xfrm>
            <a:off x="8974728" y="1997020"/>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26" name="Rectangle 25">
            <a:extLst>
              <a:ext uri="{FF2B5EF4-FFF2-40B4-BE49-F238E27FC236}">
                <a16:creationId xmlns:a16="http://schemas.microsoft.com/office/drawing/2014/main" id="{B2BB23C2-C79F-FC46-866B-B3BD8907169B}"/>
              </a:ext>
            </a:extLst>
          </p:cNvPr>
          <p:cNvSpPr/>
          <p:nvPr/>
        </p:nvSpPr>
        <p:spPr>
          <a:xfrm>
            <a:off x="9836395" y="1997020"/>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27" name="Rectangle 26">
            <a:extLst>
              <a:ext uri="{FF2B5EF4-FFF2-40B4-BE49-F238E27FC236}">
                <a16:creationId xmlns:a16="http://schemas.microsoft.com/office/drawing/2014/main" id="{D18AE103-C4A3-F548-97B8-1CDB0BB0759A}"/>
              </a:ext>
            </a:extLst>
          </p:cNvPr>
          <p:cNvSpPr/>
          <p:nvPr/>
        </p:nvSpPr>
        <p:spPr>
          <a:xfrm>
            <a:off x="10698063" y="1997020"/>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16" name="Rectangle 15">
            <a:extLst>
              <a:ext uri="{FF2B5EF4-FFF2-40B4-BE49-F238E27FC236}">
                <a16:creationId xmlns:a16="http://schemas.microsoft.com/office/drawing/2014/main" id="{8C753243-E147-0240-9BFC-51A148DBF327}"/>
              </a:ext>
            </a:extLst>
          </p:cNvPr>
          <p:cNvSpPr/>
          <p:nvPr/>
        </p:nvSpPr>
        <p:spPr>
          <a:xfrm>
            <a:off x="6808384" y="0"/>
            <a:ext cx="5126636" cy="7045377"/>
          </a:xfrm>
          <a:prstGeom prst="rect">
            <a:avLst/>
          </a:prstGeom>
          <a:solidFill>
            <a:srgbClr val="FFFFFF">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26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2833144705"/>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5" name="Rectangle 4">
            <a:extLst>
              <a:ext uri="{FF2B5EF4-FFF2-40B4-BE49-F238E27FC236}">
                <a16:creationId xmlns:a16="http://schemas.microsoft.com/office/drawing/2014/main" id="{86A91783-CF9D-8E4B-97DA-D88049CDFD32}"/>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6" name="Down Arrow 5">
            <a:extLst>
              <a:ext uri="{FF2B5EF4-FFF2-40B4-BE49-F238E27FC236}">
                <a16:creationId xmlns:a16="http://schemas.microsoft.com/office/drawing/2014/main" id="{3E1DEF20-CEAB-234D-A4B5-CC07F4C46890}"/>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4F1DFA-7C5C-A54A-AAAA-990747519671}"/>
              </a:ext>
            </a:extLst>
          </p:cNvPr>
          <p:cNvSpPr/>
          <p:nvPr/>
        </p:nvSpPr>
        <p:spPr>
          <a:xfrm>
            <a:off x="1610600" y="4988184"/>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8" name="Rectangle 7">
            <a:extLst>
              <a:ext uri="{FF2B5EF4-FFF2-40B4-BE49-F238E27FC236}">
                <a16:creationId xmlns:a16="http://schemas.microsoft.com/office/drawing/2014/main" id="{D4CD1323-6ABD-0C46-8DDB-2BBFB3FA3401}"/>
              </a:ext>
            </a:extLst>
          </p:cNvPr>
          <p:cNvSpPr/>
          <p:nvPr/>
        </p:nvSpPr>
        <p:spPr>
          <a:xfrm>
            <a:off x="773496" y="1999322"/>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9" name="Rectangle 8">
            <a:extLst>
              <a:ext uri="{FF2B5EF4-FFF2-40B4-BE49-F238E27FC236}">
                <a16:creationId xmlns:a16="http://schemas.microsoft.com/office/drawing/2014/main" id="{164CBEE8-1862-7049-9A56-86BA9BD3A9A0}"/>
              </a:ext>
            </a:extLst>
          </p:cNvPr>
          <p:cNvSpPr/>
          <p:nvPr/>
        </p:nvSpPr>
        <p:spPr>
          <a:xfrm>
            <a:off x="1635163" y="1999321"/>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0" name="Rectangle 9">
            <a:extLst>
              <a:ext uri="{FF2B5EF4-FFF2-40B4-BE49-F238E27FC236}">
                <a16:creationId xmlns:a16="http://schemas.microsoft.com/office/drawing/2014/main" id="{F903DDDD-AA97-D749-9251-9D22F0590177}"/>
              </a:ext>
            </a:extLst>
          </p:cNvPr>
          <p:cNvSpPr/>
          <p:nvPr/>
        </p:nvSpPr>
        <p:spPr>
          <a:xfrm>
            <a:off x="2496830" y="1999321"/>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1" name="Rectangle 10">
            <a:extLst>
              <a:ext uri="{FF2B5EF4-FFF2-40B4-BE49-F238E27FC236}">
                <a16:creationId xmlns:a16="http://schemas.microsoft.com/office/drawing/2014/main" id="{1491E7E3-1756-2B41-9619-0E5B068F7472}"/>
              </a:ext>
            </a:extLst>
          </p:cNvPr>
          <p:cNvSpPr/>
          <p:nvPr/>
        </p:nvSpPr>
        <p:spPr>
          <a:xfrm>
            <a:off x="3358497" y="1999321"/>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2" name="Rectangle 11">
            <a:extLst>
              <a:ext uri="{FF2B5EF4-FFF2-40B4-BE49-F238E27FC236}">
                <a16:creationId xmlns:a16="http://schemas.microsoft.com/office/drawing/2014/main" id="{16DC97A0-6BE5-D141-AC8D-7D7917CAC877}"/>
              </a:ext>
            </a:extLst>
          </p:cNvPr>
          <p:cNvSpPr/>
          <p:nvPr/>
        </p:nvSpPr>
        <p:spPr>
          <a:xfrm>
            <a:off x="4220165" y="1999321"/>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14" name="Rectangle 13">
            <a:extLst>
              <a:ext uri="{FF2B5EF4-FFF2-40B4-BE49-F238E27FC236}">
                <a16:creationId xmlns:a16="http://schemas.microsoft.com/office/drawing/2014/main" id="{3AE97D6A-E2FE-0E4F-B90E-E1146CE8FBAA}"/>
              </a:ext>
            </a:extLst>
          </p:cNvPr>
          <p:cNvSpPr/>
          <p:nvPr/>
        </p:nvSpPr>
        <p:spPr>
          <a:xfrm>
            <a:off x="6703862" y="2055542"/>
            <a:ext cx="3684738" cy="11784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Mechanisms</a:t>
            </a:r>
          </a:p>
        </p:txBody>
      </p:sp>
      <p:sp>
        <p:nvSpPr>
          <p:cNvPr id="15" name="Rectangle 14">
            <a:extLst>
              <a:ext uri="{FF2B5EF4-FFF2-40B4-BE49-F238E27FC236}">
                <a16:creationId xmlns:a16="http://schemas.microsoft.com/office/drawing/2014/main" id="{5A84184F-FCF1-2144-A404-D8C864557356}"/>
              </a:ext>
            </a:extLst>
          </p:cNvPr>
          <p:cNvSpPr/>
          <p:nvPr/>
        </p:nvSpPr>
        <p:spPr>
          <a:xfrm>
            <a:off x="6703862" y="3756853"/>
            <a:ext cx="3684738" cy="117840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Over-Controlling</a:t>
            </a:r>
          </a:p>
        </p:txBody>
      </p:sp>
    </p:spTree>
    <p:extLst>
      <p:ext uri="{BB962C8B-B14F-4D97-AF65-F5344CB8AC3E}">
        <p14:creationId xmlns:p14="http://schemas.microsoft.com/office/powerpoint/2010/main" val="69823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1174400647"/>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5" name="Rectangle 4">
            <a:extLst>
              <a:ext uri="{FF2B5EF4-FFF2-40B4-BE49-F238E27FC236}">
                <a16:creationId xmlns:a16="http://schemas.microsoft.com/office/drawing/2014/main" id="{86A91783-CF9D-8E4B-97DA-D88049CDFD32}"/>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6" name="Down Arrow 5">
            <a:extLst>
              <a:ext uri="{FF2B5EF4-FFF2-40B4-BE49-F238E27FC236}">
                <a16:creationId xmlns:a16="http://schemas.microsoft.com/office/drawing/2014/main" id="{3E1DEF20-CEAB-234D-A4B5-CC07F4C46890}"/>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4F1DFA-7C5C-A54A-AAAA-990747519671}"/>
              </a:ext>
            </a:extLst>
          </p:cNvPr>
          <p:cNvSpPr/>
          <p:nvPr/>
        </p:nvSpPr>
        <p:spPr>
          <a:xfrm>
            <a:off x="1610600" y="4988184"/>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8" name="Rectangle 7">
            <a:extLst>
              <a:ext uri="{FF2B5EF4-FFF2-40B4-BE49-F238E27FC236}">
                <a16:creationId xmlns:a16="http://schemas.microsoft.com/office/drawing/2014/main" id="{D4CD1323-6ABD-0C46-8DDB-2BBFB3FA3401}"/>
              </a:ext>
            </a:extLst>
          </p:cNvPr>
          <p:cNvSpPr/>
          <p:nvPr/>
        </p:nvSpPr>
        <p:spPr>
          <a:xfrm>
            <a:off x="773496" y="1999322"/>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9" name="Rectangle 8">
            <a:extLst>
              <a:ext uri="{FF2B5EF4-FFF2-40B4-BE49-F238E27FC236}">
                <a16:creationId xmlns:a16="http://schemas.microsoft.com/office/drawing/2014/main" id="{164CBEE8-1862-7049-9A56-86BA9BD3A9A0}"/>
              </a:ext>
            </a:extLst>
          </p:cNvPr>
          <p:cNvSpPr/>
          <p:nvPr/>
        </p:nvSpPr>
        <p:spPr>
          <a:xfrm>
            <a:off x="1635163" y="1999321"/>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0" name="Rectangle 9">
            <a:extLst>
              <a:ext uri="{FF2B5EF4-FFF2-40B4-BE49-F238E27FC236}">
                <a16:creationId xmlns:a16="http://schemas.microsoft.com/office/drawing/2014/main" id="{F903DDDD-AA97-D749-9251-9D22F0590177}"/>
              </a:ext>
            </a:extLst>
          </p:cNvPr>
          <p:cNvSpPr/>
          <p:nvPr/>
        </p:nvSpPr>
        <p:spPr>
          <a:xfrm>
            <a:off x="2496830" y="1999321"/>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1" name="Rectangle 10">
            <a:extLst>
              <a:ext uri="{FF2B5EF4-FFF2-40B4-BE49-F238E27FC236}">
                <a16:creationId xmlns:a16="http://schemas.microsoft.com/office/drawing/2014/main" id="{1491E7E3-1756-2B41-9619-0E5B068F7472}"/>
              </a:ext>
            </a:extLst>
          </p:cNvPr>
          <p:cNvSpPr/>
          <p:nvPr/>
        </p:nvSpPr>
        <p:spPr>
          <a:xfrm>
            <a:off x="3358497" y="1999321"/>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2" name="Rectangle 11">
            <a:extLst>
              <a:ext uri="{FF2B5EF4-FFF2-40B4-BE49-F238E27FC236}">
                <a16:creationId xmlns:a16="http://schemas.microsoft.com/office/drawing/2014/main" id="{16DC97A0-6BE5-D141-AC8D-7D7917CAC877}"/>
              </a:ext>
            </a:extLst>
          </p:cNvPr>
          <p:cNvSpPr/>
          <p:nvPr/>
        </p:nvSpPr>
        <p:spPr>
          <a:xfrm>
            <a:off x="4220165" y="1999321"/>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2" name="Rectangle 1">
            <a:extLst>
              <a:ext uri="{FF2B5EF4-FFF2-40B4-BE49-F238E27FC236}">
                <a16:creationId xmlns:a16="http://schemas.microsoft.com/office/drawing/2014/main" id="{B9DC6232-121A-F647-9BE0-62F5FF8B43B4}"/>
              </a:ext>
            </a:extLst>
          </p:cNvPr>
          <p:cNvSpPr/>
          <p:nvPr/>
        </p:nvSpPr>
        <p:spPr>
          <a:xfrm>
            <a:off x="5892800" y="2743200"/>
            <a:ext cx="4760686" cy="1807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Background Characteristics</a:t>
            </a:r>
          </a:p>
        </p:txBody>
      </p:sp>
      <p:sp>
        <p:nvSpPr>
          <p:cNvPr id="13" name="Down Arrow 12">
            <a:extLst>
              <a:ext uri="{FF2B5EF4-FFF2-40B4-BE49-F238E27FC236}">
                <a16:creationId xmlns:a16="http://schemas.microsoft.com/office/drawing/2014/main" id="{95D91343-7684-164C-BD4F-702BB99B3F45}"/>
              </a:ext>
            </a:extLst>
          </p:cNvPr>
          <p:cNvSpPr/>
          <p:nvPr/>
        </p:nvSpPr>
        <p:spPr>
          <a:xfrm rot="2646552">
            <a:off x="4760259" y="3469450"/>
            <a:ext cx="527125" cy="133046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659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326549516"/>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5" name="Rectangle 4">
            <a:extLst>
              <a:ext uri="{FF2B5EF4-FFF2-40B4-BE49-F238E27FC236}">
                <a16:creationId xmlns:a16="http://schemas.microsoft.com/office/drawing/2014/main" id="{86A91783-CF9D-8E4B-97DA-D88049CDFD32}"/>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6" name="Down Arrow 5">
            <a:extLst>
              <a:ext uri="{FF2B5EF4-FFF2-40B4-BE49-F238E27FC236}">
                <a16:creationId xmlns:a16="http://schemas.microsoft.com/office/drawing/2014/main" id="{3E1DEF20-CEAB-234D-A4B5-CC07F4C46890}"/>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4F1DFA-7C5C-A54A-AAAA-990747519671}"/>
              </a:ext>
            </a:extLst>
          </p:cNvPr>
          <p:cNvSpPr/>
          <p:nvPr/>
        </p:nvSpPr>
        <p:spPr>
          <a:xfrm>
            <a:off x="1610600" y="4999473"/>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8" name="Rectangle 7">
            <a:extLst>
              <a:ext uri="{FF2B5EF4-FFF2-40B4-BE49-F238E27FC236}">
                <a16:creationId xmlns:a16="http://schemas.microsoft.com/office/drawing/2014/main" id="{D4CD1323-6ABD-0C46-8DDB-2BBFB3FA3401}"/>
              </a:ext>
            </a:extLst>
          </p:cNvPr>
          <p:cNvSpPr/>
          <p:nvPr/>
        </p:nvSpPr>
        <p:spPr>
          <a:xfrm>
            <a:off x="773496" y="1999322"/>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9" name="Rectangle 8">
            <a:extLst>
              <a:ext uri="{FF2B5EF4-FFF2-40B4-BE49-F238E27FC236}">
                <a16:creationId xmlns:a16="http://schemas.microsoft.com/office/drawing/2014/main" id="{164CBEE8-1862-7049-9A56-86BA9BD3A9A0}"/>
              </a:ext>
            </a:extLst>
          </p:cNvPr>
          <p:cNvSpPr/>
          <p:nvPr/>
        </p:nvSpPr>
        <p:spPr>
          <a:xfrm>
            <a:off x="1635163" y="1999321"/>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0" name="Rectangle 9">
            <a:extLst>
              <a:ext uri="{FF2B5EF4-FFF2-40B4-BE49-F238E27FC236}">
                <a16:creationId xmlns:a16="http://schemas.microsoft.com/office/drawing/2014/main" id="{F903DDDD-AA97-D749-9251-9D22F0590177}"/>
              </a:ext>
            </a:extLst>
          </p:cNvPr>
          <p:cNvSpPr/>
          <p:nvPr/>
        </p:nvSpPr>
        <p:spPr>
          <a:xfrm>
            <a:off x="2496830" y="1999321"/>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1" name="Rectangle 10">
            <a:extLst>
              <a:ext uri="{FF2B5EF4-FFF2-40B4-BE49-F238E27FC236}">
                <a16:creationId xmlns:a16="http://schemas.microsoft.com/office/drawing/2014/main" id="{1491E7E3-1756-2B41-9619-0E5B068F7472}"/>
              </a:ext>
            </a:extLst>
          </p:cNvPr>
          <p:cNvSpPr/>
          <p:nvPr/>
        </p:nvSpPr>
        <p:spPr>
          <a:xfrm>
            <a:off x="3358497" y="1999321"/>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2" name="Rectangle 11">
            <a:extLst>
              <a:ext uri="{FF2B5EF4-FFF2-40B4-BE49-F238E27FC236}">
                <a16:creationId xmlns:a16="http://schemas.microsoft.com/office/drawing/2014/main" id="{16DC97A0-6BE5-D141-AC8D-7D7917CAC877}"/>
              </a:ext>
            </a:extLst>
          </p:cNvPr>
          <p:cNvSpPr/>
          <p:nvPr/>
        </p:nvSpPr>
        <p:spPr>
          <a:xfrm>
            <a:off x="4220165" y="1999321"/>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2" name="Rectangle 1">
            <a:extLst>
              <a:ext uri="{FF2B5EF4-FFF2-40B4-BE49-F238E27FC236}">
                <a16:creationId xmlns:a16="http://schemas.microsoft.com/office/drawing/2014/main" id="{B9DC6232-121A-F647-9BE0-62F5FF8B43B4}"/>
              </a:ext>
            </a:extLst>
          </p:cNvPr>
          <p:cNvSpPr/>
          <p:nvPr/>
        </p:nvSpPr>
        <p:spPr>
          <a:xfrm>
            <a:off x="6096000" y="4795777"/>
            <a:ext cx="4760686" cy="1807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Background Characteristics</a:t>
            </a:r>
          </a:p>
        </p:txBody>
      </p:sp>
      <p:sp>
        <p:nvSpPr>
          <p:cNvPr id="13" name="Down Arrow 12">
            <a:extLst>
              <a:ext uri="{FF2B5EF4-FFF2-40B4-BE49-F238E27FC236}">
                <a16:creationId xmlns:a16="http://schemas.microsoft.com/office/drawing/2014/main" id="{95D91343-7684-164C-BD4F-702BB99B3F45}"/>
              </a:ext>
            </a:extLst>
          </p:cNvPr>
          <p:cNvSpPr/>
          <p:nvPr/>
        </p:nvSpPr>
        <p:spPr>
          <a:xfrm rot="2646552">
            <a:off x="3757562" y="2630366"/>
            <a:ext cx="583883" cy="224148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CBC437-2C87-0142-83D5-86E21CB7CA18}"/>
              </a:ext>
            </a:extLst>
          </p:cNvPr>
          <p:cNvSpPr/>
          <p:nvPr/>
        </p:nvSpPr>
        <p:spPr>
          <a:xfrm rot="19577556">
            <a:off x="5779157" y="3763200"/>
            <a:ext cx="159031" cy="1289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5E116C-9838-C54F-A2B2-9BB4C3F6B4F5}"/>
              </a:ext>
            </a:extLst>
          </p:cNvPr>
          <p:cNvSpPr/>
          <p:nvPr/>
        </p:nvSpPr>
        <p:spPr>
          <a:xfrm rot="2022444" flipH="1">
            <a:off x="11014497" y="3763201"/>
            <a:ext cx="159031" cy="1289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4B8742-A0D3-6D4B-A369-96713579CB92}"/>
              </a:ext>
            </a:extLst>
          </p:cNvPr>
          <p:cNvSpPr/>
          <p:nvPr/>
        </p:nvSpPr>
        <p:spPr>
          <a:xfrm>
            <a:off x="5776480" y="3302598"/>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Gender</a:t>
            </a:r>
          </a:p>
        </p:txBody>
      </p:sp>
      <p:sp>
        <p:nvSpPr>
          <p:cNvPr id="16" name="Rectangle 15">
            <a:extLst>
              <a:ext uri="{FF2B5EF4-FFF2-40B4-BE49-F238E27FC236}">
                <a16:creationId xmlns:a16="http://schemas.microsoft.com/office/drawing/2014/main" id="{294BDB17-E8DE-814B-8637-EDA3E15A1B5E}"/>
              </a:ext>
            </a:extLst>
          </p:cNvPr>
          <p:cNvSpPr/>
          <p:nvPr/>
        </p:nvSpPr>
        <p:spPr>
          <a:xfrm>
            <a:off x="6701317" y="2551777"/>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17" name="Rectangle 16">
            <a:extLst>
              <a:ext uri="{FF2B5EF4-FFF2-40B4-BE49-F238E27FC236}">
                <a16:creationId xmlns:a16="http://schemas.microsoft.com/office/drawing/2014/main" id="{8EDAE00A-A0BD-9B43-AECF-B50D20E50767}"/>
              </a:ext>
            </a:extLst>
          </p:cNvPr>
          <p:cNvSpPr/>
          <p:nvPr/>
        </p:nvSpPr>
        <p:spPr>
          <a:xfrm>
            <a:off x="7656879" y="3294136"/>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18" name="Rectangle 17">
            <a:extLst>
              <a:ext uri="{FF2B5EF4-FFF2-40B4-BE49-F238E27FC236}">
                <a16:creationId xmlns:a16="http://schemas.microsoft.com/office/drawing/2014/main" id="{35A1A800-3BDC-2B47-B851-2D9A70AAA9E4}"/>
              </a:ext>
            </a:extLst>
          </p:cNvPr>
          <p:cNvSpPr/>
          <p:nvPr/>
        </p:nvSpPr>
        <p:spPr>
          <a:xfrm>
            <a:off x="8568932" y="2551777"/>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19" name="Rectangle 18">
            <a:extLst>
              <a:ext uri="{FF2B5EF4-FFF2-40B4-BE49-F238E27FC236}">
                <a16:creationId xmlns:a16="http://schemas.microsoft.com/office/drawing/2014/main" id="{113881B9-D342-444D-AEDB-C49358158083}"/>
              </a:ext>
            </a:extLst>
          </p:cNvPr>
          <p:cNvSpPr/>
          <p:nvPr/>
        </p:nvSpPr>
        <p:spPr>
          <a:xfrm>
            <a:off x="9537278" y="3302597"/>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20" name="Rectangle 19">
            <a:extLst>
              <a:ext uri="{FF2B5EF4-FFF2-40B4-BE49-F238E27FC236}">
                <a16:creationId xmlns:a16="http://schemas.microsoft.com/office/drawing/2014/main" id="{21984044-66CC-4140-9645-606D138C3249}"/>
              </a:ext>
            </a:extLst>
          </p:cNvPr>
          <p:cNvSpPr/>
          <p:nvPr/>
        </p:nvSpPr>
        <p:spPr>
          <a:xfrm>
            <a:off x="5776480" y="1777346"/>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21" name="Rectangle 20">
            <a:extLst>
              <a:ext uri="{FF2B5EF4-FFF2-40B4-BE49-F238E27FC236}">
                <a16:creationId xmlns:a16="http://schemas.microsoft.com/office/drawing/2014/main" id="{D1D78858-88A5-4E4F-8851-0007BB86DE27}"/>
              </a:ext>
            </a:extLst>
          </p:cNvPr>
          <p:cNvSpPr/>
          <p:nvPr/>
        </p:nvSpPr>
        <p:spPr>
          <a:xfrm>
            <a:off x="7656879" y="1768884"/>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Affect</a:t>
            </a:r>
          </a:p>
        </p:txBody>
      </p:sp>
      <p:sp>
        <p:nvSpPr>
          <p:cNvPr id="22" name="Rectangle 21">
            <a:extLst>
              <a:ext uri="{FF2B5EF4-FFF2-40B4-BE49-F238E27FC236}">
                <a16:creationId xmlns:a16="http://schemas.microsoft.com/office/drawing/2014/main" id="{DD663E9E-347B-474F-8672-272A5B87F3ED}"/>
              </a:ext>
            </a:extLst>
          </p:cNvPr>
          <p:cNvSpPr/>
          <p:nvPr/>
        </p:nvSpPr>
        <p:spPr>
          <a:xfrm>
            <a:off x="9537278" y="1777345"/>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Satisfaction</a:t>
            </a:r>
          </a:p>
        </p:txBody>
      </p:sp>
      <p:sp>
        <p:nvSpPr>
          <p:cNvPr id="23" name="Rectangle 22">
            <a:extLst>
              <a:ext uri="{FF2B5EF4-FFF2-40B4-BE49-F238E27FC236}">
                <a16:creationId xmlns:a16="http://schemas.microsoft.com/office/drawing/2014/main" id="{79590EC2-EE20-AB45-8083-89E7114D15A1}"/>
              </a:ext>
            </a:extLst>
          </p:cNvPr>
          <p:cNvSpPr/>
          <p:nvPr/>
        </p:nvSpPr>
        <p:spPr>
          <a:xfrm>
            <a:off x="6701317" y="997788"/>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24" name="Rectangle 23">
            <a:extLst>
              <a:ext uri="{FF2B5EF4-FFF2-40B4-BE49-F238E27FC236}">
                <a16:creationId xmlns:a16="http://schemas.microsoft.com/office/drawing/2014/main" id="{31577789-1155-3243-AF45-1446F910C336}"/>
              </a:ext>
            </a:extLst>
          </p:cNvPr>
          <p:cNvSpPr/>
          <p:nvPr/>
        </p:nvSpPr>
        <p:spPr>
          <a:xfrm>
            <a:off x="8568932" y="997788"/>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spTree>
    <p:extLst>
      <p:ext uri="{BB962C8B-B14F-4D97-AF65-F5344CB8AC3E}">
        <p14:creationId xmlns:p14="http://schemas.microsoft.com/office/powerpoint/2010/main" val="2454998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393B88-E6C7-B645-A3B2-634637A259E1}"/>
              </a:ext>
            </a:extLst>
          </p:cNvPr>
          <p:cNvSpPr/>
          <p:nvPr/>
        </p:nvSpPr>
        <p:spPr>
          <a:xfrm>
            <a:off x="1656321" y="1907464"/>
            <a:ext cx="2563365" cy="979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Conscientiousness</a:t>
            </a:r>
          </a:p>
        </p:txBody>
      </p:sp>
      <p:sp>
        <p:nvSpPr>
          <p:cNvPr id="7" name="Rectangle 6">
            <a:extLst>
              <a:ext uri="{FF2B5EF4-FFF2-40B4-BE49-F238E27FC236}">
                <a16:creationId xmlns:a16="http://schemas.microsoft.com/office/drawing/2014/main" id="{7D58007B-4011-0349-9614-D7004BFE55A7}"/>
              </a:ext>
            </a:extLst>
          </p:cNvPr>
          <p:cNvSpPr/>
          <p:nvPr/>
        </p:nvSpPr>
        <p:spPr>
          <a:xfrm>
            <a:off x="1610600" y="4988183"/>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Work Experiences</a:t>
            </a:r>
          </a:p>
        </p:txBody>
      </p:sp>
      <p:sp>
        <p:nvSpPr>
          <p:cNvPr id="8" name="TextBox 7">
            <a:extLst>
              <a:ext uri="{FF2B5EF4-FFF2-40B4-BE49-F238E27FC236}">
                <a16:creationId xmlns:a16="http://schemas.microsoft.com/office/drawing/2014/main" id="{30BCC2E6-A323-354D-B2CF-C1A82AB36557}"/>
              </a:ext>
            </a:extLst>
          </p:cNvPr>
          <p:cNvSpPr txBox="1"/>
          <p:nvPr/>
        </p:nvSpPr>
        <p:spPr>
          <a:xfrm>
            <a:off x="1130717" y="6051293"/>
            <a:ext cx="3614569" cy="369332"/>
          </a:xfrm>
          <a:prstGeom prst="rect">
            <a:avLst/>
          </a:prstGeom>
          <a:noFill/>
        </p:spPr>
        <p:txBody>
          <a:bodyPr wrap="square" rtlCol="0">
            <a:spAutoFit/>
          </a:bodyPr>
          <a:lstStyle/>
          <a:p>
            <a:pPr algn="ctr"/>
            <a:r>
              <a:rPr lang="en-US" dirty="0"/>
              <a:t>Barrick, Mount, &amp; Judge, 2001</a:t>
            </a:r>
          </a:p>
        </p:txBody>
      </p:sp>
      <p:cxnSp>
        <p:nvCxnSpPr>
          <p:cNvPr id="10" name="Straight Connector 9">
            <a:extLst>
              <a:ext uri="{FF2B5EF4-FFF2-40B4-BE49-F238E27FC236}">
                <a16:creationId xmlns:a16="http://schemas.microsoft.com/office/drawing/2014/main" id="{233CD322-A352-0441-BAF4-5C39640D4E40}"/>
              </a:ext>
            </a:extLst>
          </p:cNvPr>
          <p:cNvCxnSpPr/>
          <p:nvPr/>
        </p:nvCxnSpPr>
        <p:spPr>
          <a:xfrm>
            <a:off x="5958840" y="5403213"/>
            <a:ext cx="5181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88784AE-5423-A548-8EB3-625EC98F2E81}"/>
              </a:ext>
            </a:extLst>
          </p:cNvPr>
          <p:cNvSpPr/>
          <p:nvPr/>
        </p:nvSpPr>
        <p:spPr>
          <a:xfrm>
            <a:off x="6812280" y="5220333"/>
            <a:ext cx="1005840" cy="365760"/>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18</a:t>
            </a:r>
          </a:p>
        </p:txBody>
      </p:sp>
      <p:sp>
        <p:nvSpPr>
          <p:cNvPr id="12" name="Rectangle 11">
            <a:extLst>
              <a:ext uri="{FF2B5EF4-FFF2-40B4-BE49-F238E27FC236}">
                <a16:creationId xmlns:a16="http://schemas.microsoft.com/office/drawing/2014/main" id="{7097041C-136B-1646-A757-CE076D8926BA}"/>
              </a:ext>
            </a:extLst>
          </p:cNvPr>
          <p:cNvSpPr/>
          <p:nvPr/>
        </p:nvSpPr>
        <p:spPr>
          <a:xfrm>
            <a:off x="10072475" y="5185781"/>
            <a:ext cx="1005840" cy="365760"/>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40</a:t>
            </a:r>
          </a:p>
        </p:txBody>
      </p:sp>
      <p:sp>
        <p:nvSpPr>
          <p:cNvPr id="13" name="Up Arrow 12">
            <a:extLst>
              <a:ext uri="{FF2B5EF4-FFF2-40B4-BE49-F238E27FC236}">
                <a16:creationId xmlns:a16="http://schemas.microsoft.com/office/drawing/2014/main" id="{7D6B664E-B935-424B-B3E5-F3F78DD78120}"/>
              </a:ext>
            </a:extLst>
          </p:cNvPr>
          <p:cNvSpPr/>
          <p:nvPr/>
        </p:nvSpPr>
        <p:spPr>
          <a:xfrm rot="19875998">
            <a:off x="6374424" y="5878854"/>
            <a:ext cx="518160" cy="910664"/>
          </a:xfrm>
          <a:prstGeom prst="up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F5CF80CD-9E44-4946-A195-F2CA218A0176}"/>
              </a:ext>
            </a:extLst>
          </p:cNvPr>
          <p:cNvSpPr/>
          <p:nvPr/>
        </p:nvSpPr>
        <p:spPr>
          <a:xfrm rot="2700000">
            <a:off x="5834292" y="4875845"/>
            <a:ext cx="1051560" cy="1054735"/>
          </a:xfrm>
          <a:prstGeom prst="plus">
            <a:avLst>
              <a:gd name="adj" fmla="val 452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9F77D8A-0300-D54C-B10A-25FCC6053476}"/>
              </a:ext>
            </a:extLst>
          </p:cNvPr>
          <p:cNvPicPr>
            <a:picLocks noChangeAspect="1"/>
          </p:cNvPicPr>
          <p:nvPr/>
        </p:nvPicPr>
        <p:blipFill>
          <a:blip r:embed="rId3"/>
          <a:stretch>
            <a:fillRect/>
          </a:stretch>
        </p:blipFill>
        <p:spPr>
          <a:xfrm>
            <a:off x="6461263" y="1221533"/>
            <a:ext cx="1284326" cy="1441879"/>
          </a:xfrm>
          <a:prstGeom prst="rect">
            <a:avLst/>
          </a:prstGeom>
        </p:spPr>
      </p:pic>
      <p:pic>
        <p:nvPicPr>
          <p:cNvPr id="17" name="Picture 16">
            <a:extLst>
              <a:ext uri="{FF2B5EF4-FFF2-40B4-BE49-F238E27FC236}">
                <a16:creationId xmlns:a16="http://schemas.microsoft.com/office/drawing/2014/main" id="{A29A5D6D-5473-D84F-9709-FAABEC5BB191}"/>
              </a:ext>
            </a:extLst>
          </p:cNvPr>
          <p:cNvPicPr>
            <a:picLocks noChangeAspect="1"/>
          </p:cNvPicPr>
          <p:nvPr/>
        </p:nvPicPr>
        <p:blipFill>
          <a:blip r:embed="rId3">
            <a:duotone>
              <a:schemeClr val="bg2">
                <a:shade val="45000"/>
                <a:satMod val="135000"/>
              </a:schemeClr>
              <a:prstClr val="white"/>
            </a:duotone>
          </a:blip>
          <a:stretch>
            <a:fillRect/>
          </a:stretch>
        </p:blipFill>
        <p:spPr>
          <a:xfrm>
            <a:off x="6875436" y="1324198"/>
            <a:ext cx="1284326" cy="1441879"/>
          </a:xfrm>
          <a:prstGeom prst="rect">
            <a:avLst/>
          </a:prstGeom>
        </p:spPr>
      </p:pic>
      <p:pic>
        <p:nvPicPr>
          <p:cNvPr id="18" name="Picture 17">
            <a:extLst>
              <a:ext uri="{FF2B5EF4-FFF2-40B4-BE49-F238E27FC236}">
                <a16:creationId xmlns:a16="http://schemas.microsoft.com/office/drawing/2014/main" id="{88A63D66-2C7B-DE47-9E9D-5A99426ECD2F}"/>
              </a:ext>
            </a:extLst>
          </p:cNvPr>
          <p:cNvPicPr>
            <a:picLocks noChangeAspect="1"/>
          </p:cNvPicPr>
          <p:nvPr/>
        </p:nvPicPr>
        <p:blipFill>
          <a:blip r:embed="rId3">
            <a:lum bright="70000" contrast="-70000"/>
          </a:blip>
          <a:stretch>
            <a:fillRect/>
          </a:stretch>
        </p:blipFill>
        <p:spPr>
          <a:xfrm>
            <a:off x="6005283" y="1324198"/>
            <a:ext cx="1284326" cy="1441879"/>
          </a:xfrm>
          <a:prstGeom prst="rect">
            <a:avLst/>
          </a:prstGeom>
        </p:spPr>
      </p:pic>
      <p:pic>
        <p:nvPicPr>
          <p:cNvPr id="19" name="Picture 18">
            <a:extLst>
              <a:ext uri="{FF2B5EF4-FFF2-40B4-BE49-F238E27FC236}">
                <a16:creationId xmlns:a16="http://schemas.microsoft.com/office/drawing/2014/main" id="{B8DCD25A-BEDB-BB4B-A992-E237D3328818}"/>
              </a:ext>
            </a:extLst>
          </p:cNvPr>
          <p:cNvPicPr>
            <a:picLocks noChangeAspect="1"/>
          </p:cNvPicPr>
          <p:nvPr/>
        </p:nvPicPr>
        <p:blipFill>
          <a:blip r:embed="rId3">
            <a:duotone>
              <a:schemeClr val="accent3">
                <a:shade val="45000"/>
                <a:satMod val="135000"/>
              </a:schemeClr>
              <a:prstClr val="white"/>
            </a:duotone>
          </a:blip>
          <a:stretch>
            <a:fillRect/>
          </a:stretch>
        </p:blipFill>
        <p:spPr>
          <a:xfrm>
            <a:off x="5591110" y="1512419"/>
            <a:ext cx="1284326" cy="1441879"/>
          </a:xfrm>
          <a:prstGeom prst="rect">
            <a:avLst/>
          </a:prstGeom>
        </p:spPr>
      </p:pic>
      <p:pic>
        <p:nvPicPr>
          <p:cNvPr id="20" name="Picture 19">
            <a:extLst>
              <a:ext uri="{FF2B5EF4-FFF2-40B4-BE49-F238E27FC236}">
                <a16:creationId xmlns:a16="http://schemas.microsoft.com/office/drawing/2014/main" id="{8914FB7C-11EF-7A41-905F-D9A1FE4C6A18}"/>
              </a:ext>
            </a:extLst>
          </p:cNvPr>
          <p:cNvPicPr>
            <a:picLocks noChangeAspect="1"/>
          </p:cNvPicPr>
          <p:nvPr/>
        </p:nvPicPr>
        <p:blipFill>
          <a:blip r:embed="rId3">
            <a:duotone>
              <a:schemeClr val="accent3">
                <a:shade val="45000"/>
                <a:satMod val="135000"/>
              </a:schemeClr>
              <a:prstClr val="white"/>
            </a:duotone>
          </a:blip>
          <a:stretch>
            <a:fillRect/>
          </a:stretch>
        </p:blipFill>
        <p:spPr>
          <a:xfrm>
            <a:off x="7289608" y="1512419"/>
            <a:ext cx="1284326" cy="1441879"/>
          </a:xfrm>
          <a:prstGeom prst="rect">
            <a:avLst/>
          </a:prstGeom>
        </p:spPr>
      </p:pic>
      <p:pic>
        <p:nvPicPr>
          <p:cNvPr id="21" name="Picture 20">
            <a:extLst>
              <a:ext uri="{FF2B5EF4-FFF2-40B4-BE49-F238E27FC236}">
                <a16:creationId xmlns:a16="http://schemas.microsoft.com/office/drawing/2014/main" id="{989C2369-4F12-4340-83F2-95B74E6FA9BD}"/>
              </a:ext>
            </a:extLst>
          </p:cNvPr>
          <p:cNvPicPr>
            <a:picLocks noChangeAspect="1"/>
          </p:cNvPicPr>
          <p:nvPr/>
        </p:nvPicPr>
        <p:blipFill>
          <a:blip r:embed="rId3">
            <a:duotone>
              <a:schemeClr val="bg2">
                <a:shade val="45000"/>
                <a:satMod val="135000"/>
              </a:schemeClr>
              <a:prstClr val="white"/>
            </a:duotone>
          </a:blip>
          <a:stretch>
            <a:fillRect/>
          </a:stretch>
        </p:blipFill>
        <p:spPr>
          <a:xfrm>
            <a:off x="6173873" y="1681291"/>
            <a:ext cx="1284326" cy="1441879"/>
          </a:xfrm>
          <a:prstGeom prst="rect">
            <a:avLst/>
          </a:prstGeom>
        </p:spPr>
      </p:pic>
      <p:pic>
        <p:nvPicPr>
          <p:cNvPr id="22" name="Picture 21">
            <a:extLst>
              <a:ext uri="{FF2B5EF4-FFF2-40B4-BE49-F238E27FC236}">
                <a16:creationId xmlns:a16="http://schemas.microsoft.com/office/drawing/2014/main" id="{3182C46C-4376-3B4A-83D6-72007291D0A5}"/>
              </a:ext>
            </a:extLst>
          </p:cNvPr>
          <p:cNvPicPr>
            <a:picLocks noChangeAspect="1"/>
          </p:cNvPicPr>
          <p:nvPr/>
        </p:nvPicPr>
        <p:blipFill>
          <a:blip r:embed="rId3">
            <a:lum bright="70000" contrast="-70000"/>
          </a:blip>
          <a:stretch>
            <a:fillRect/>
          </a:stretch>
        </p:blipFill>
        <p:spPr>
          <a:xfrm>
            <a:off x="6689252" y="1700640"/>
            <a:ext cx="1284326" cy="1441879"/>
          </a:xfrm>
          <a:prstGeom prst="rect">
            <a:avLst/>
          </a:prstGeom>
        </p:spPr>
      </p:pic>
      <p:pic>
        <p:nvPicPr>
          <p:cNvPr id="23" name="Picture 22">
            <a:extLst>
              <a:ext uri="{FF2B5EF4-FFF2-40B4-BE49-F238E27FC236}">
                <a16:creationId xmlns:a16="http://schemas.microsoft.com/office/drawing/2014/main" id="{9E372AEB-FF06-D245-B0CB-6686E699F07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7044026" y="1942473"/>
            <a:ext cx="1284326" cy="1441879"/>
          </a:xfrm>
          <a:prstGeom prst="rect">
            <a:avLst/>
          </a:prstGeom>
        </p:spPr>
      </p:pic>
      <p:pic>
        <p:nvPicPr>
          <p:cNvPr id="24" name="Picture 23">
            <a:extLst>
              <a:ext uri="{FF2B5EF4-FFF2-40B4-BE49-F238E27FC236}">
                <a16:creationId xmlns:a16="http://schemas.microsoft.com/office/drawing/2014/main" id="{E9398AFD-254B-C740-9BF7-6593A43F630E}"/>
              </a:ext>
            </a:extLst>
          </p:cNvPr>
          <p:cNvPicPr>
            <a:picLocks noChangeAspect="1"/>
          </p:cNvPicPr>
          <p:nvPr/>
        </p:nvPicPr>
        <p:blipFill>
          <a:blip r:embed="rId3"/>
          <a:stretch>
            <a:fillRect/>
          </a:stretch>
        </p:blipFill>
        <p:spPr>
          <a:xfrm>
            <a:off x="5859476" y="1923124"/>
            <a:ext cx="1284326" cy="1441879"/>
          </a:xfrm>
          <a:prstGeom prst="rect">
            <a:avLst/>
          </a:prstGeom>
        </p:spPr>
      </p:pic>
      <p:pic>
        <p:nvPicPr>
          <p:cNvPr id="25" name="Picture 24">
            <a:extLst>
              <a:ext uri="{FF2B5EF4-FFF2-40B4-BE49-F238E27FC236}">
                <a16:creationId xmlns:a16="http://schemas.microsoft.com/office/drawing/2014/main" id="{2DAF6872-8B30-8648-B62C-8981D08CB62A}"/>
              </a:ext>
            </a:extLst>
          </p:cNvPr>
          <p:cNvPicPr>
            <a:picLocks noChangeAspect="1"/>
          </p:cNvPicPr>
          <p:nvPr/>
        </p:nvPicPr>
        <p:blipFill>
          <a:blip r:embed="rId3">
            <a:lum bright="70000" contrast="-70000"/>
          </a:blip>
          <a:stretch>
            <a:fillRect/>
          </a:stretch>
        </p:blipFill>
        <p:spPr>
          <a:xfrm>
            <a:off x="6239747" y="2139248"/>
            <a:ext cx="1284326" cy="1441879"/>
          </a:xfrm>
          <a:prstGeom prst="rect">
            <a:avLst/>
          </a:prstGeom>
        </p:spPr>
      </p:pic>
      <p:pic>
        <p:nvPicPr>
          <p:cNvPr id="26" name="Picture 25">
            <a:extLst>
              <a:ext uri="{FF2B5EF4-FFF2-40B4-BE49-F238E27FC236}">
                <a16:creationId xmlns:a16="http://schemas.microsoft.com/office/drawing/2014/main" id="{0BA7DAD7-9E7D-7C44-8C03-44A7792BE593}"/>
              </a:ext>
            </a:extLst>
          </p:cNvPr>
          <p:cNvPicPr>
            <a:picLocks noChangeAspect="1"/>
          </p:cNvPicPr>
          <p:nvPr/>
        </p:nvPicPr>
        <p:blipFill>
          <a:blip r:embed="rId3">
            <a:duotone>
              <a:schemeClr val="accent3">
                <a:shade val="45000"/>
                <a:satMod val="135000"/>
              </a:schemeClr>
              <a:prstClr val="white"/>
            </a:duotone>
          </a:blip>
          <a:stretch>
            <a:fillRect/>
          </a:stretch>
        </p:blipFill>
        <p:spPr>
          <a:xfrm>
            <a:off x="6658837" y="2166055"/>
            <a:ext cx="1284326" cy="1441879"/>
          </a:xfrm>
          <a:prstGeom prst="rect">
            <a:avLst/>
          </a:prstGeom>
        </p:spPr>
      </p:pic>
      <p:grpSp>
        <p:nvGrpSpPr>
          <p:cNvPr id="27" name="Group 26">
            <a:extLst>
              <a:ext uri="{FF2B5EF4-FFF2-40B4-BE49-F238E27FC236}">
                <a16:creationId xmlns:a16="http://schemas.microsoft.com/office/drawing/2014/main" id="{CD5260E3-FBC6-9B46-92B8-0CA198718E1C}"/>
              </a:ext>
            </a:extLst>
          </p:cNvPr>
          <p:cNvGrpSpPr/>
          <p:nvPr/>
        </p:nvGrpSpPr>
        <p:grpSpPr>
          <a:xfrm>
            <a:off x="8791470" y="1272940"/>
            <a:ext cx="2982824" cy="2386401"/>
            <a:chOff x="224528" y="3682270"/>
            <a:chExt cx="4690971" cy="3348374"/>
          </a:xfrm>
        </p:grpSpPr>
        <p:pic>
          <p:nvPicPr>
            <p:cNvPr id="28" name="Picture 27">
              <a:extLst>
                <a:ext uri="{FF2B5EF4-FFF2-40B4-BE49-F238E27FC236}">
                  <a16:creationId xmlns:a16="http://schemas.microsoft.com/office/drawing/2014/main" id="{6C96C45C-F85E-A349-9E21-9460F0376807}"/>
                </a:ext>
              </a:extLst>
            </p:cNvPr>
            <p:cNvPicPr>
              <a:picLocks noChangeAspect="1"/>
            </p:cNvPicPr>
            <p:nvPr/>
          </p:nvPicPr>
          <p:blipFill>
            <a:blip r:embed="rId3">
              <a:duotone>
                <a:schemeClr val="accent5">
                  <a:shade val="45000"/>
                  <a:satMod val="135000"/>
                </a:schemeClr>
                <a:prstClr val="white"/>
              </a:duotone>
            </a:blip>
            <a:stretch>
              <a:fillRect/>
            </a:stretch>
          </p:blipFill>
          <p:spPr>
            <a:xfrm>
              <a:off x="1592983" y="3682270"/>
              <a:ext cx="2019809" cy="2023110"/>
            </a:xfrm>
            <a:prstGeom prst="rect">
              <a:avLst/>
            </a:prstGeom>
          </p:spPr>
        </p:pic>
        <p:pic>
          <p:nvPicPr>
            <p:cNvPr id="29" name="Picture 28">
              <a:extLst>
                <a:ext uri="{FF2B5EF4-FFF2-40B4-BE49-F238E27FC236}">
                  <a16:creationId xmlns:a16="http://schemas.microsoft.com/office/drawing/2014/main" id="{D2B48320-102C-764C-BBBB-B35E09E8D215}"/>
                </a:ext>
              </a:extLst>
            </p:cNvPr>
            <p:cNvPicPr>
              <a:picLocks noChangeAspect="1"/>
            </p:cNvPicPr>
            <p:nvPr/>
          </p:nvPicPr>
          <p:blipFill>
            <a:blip r:embed="rId3">
              <a:duotone>
                <a:schemeClr val="accent6">
                  <a:shade val="45000"/>
                  <a:satMod val="135000"/>
                </a:schemeClr>
                <a:prstClr val="white"/>
              </a:duotone>
            </a:blip>
            <a:stretch>
              <a:fillRect/>
            </a:stretch>
          </p:blipFill>
          <p:spPr>
            <a:xfrm>
              <a:off x="2244337" y="3826320"/>
              <a:ext cx="2019809" cy="2023110"/>
            </a:xfrm>
            <a:prstGeom prst="rect">
              <a:avLst/>
            </a:prstGeom>
          </p:spPr>
        </p:pic>
        <p:pic>
          <p:nvPicPr>
            <p:cNvPr id="30" name="Picture 29">
              <a:extLst>
                <a:ext uri="{FF2B5EF4-FFF2-40B4-BE49-F238E27FC236}">
                  <a16:creationId xmlns:a16="http://schemas.microsoft.com/office/drawing/2014/main" id="{7F22C1A0-B67E-D64E-9F62-43F5B6B370AC}"/>
                </a:ext>
              </a:extLst>
            </p:cNvPr>
            <p:cNvPicPr>
              <a:picLocks noChangeAspect="1"/>
            </p:cNvPicPr>
            <p:nvPr/>
          </p:nvPicPr>
          <p:blipFill>
            <a:blip r:embed="rId3">
              <a:duotone>
                <a:schemeClr val="accent6">
                  <a:shade val="45000"/>
                  <a:satMod val="135000"/>
                </a:schemeClr>
                <a:prstClr val="white"/>
              </a:duotone>
            </a:blip>
            <a:stretch>
              <a:fillRect/>
            </a:stretch>
          </p:blipFill>
          <p:spPr>
            <a:xfrm>
              <a:off x="875881" y="3826320"/>
              <a:ext cx="2019809" cy="2023110"/>
            </a:xfrm>
            <a:prstGeom prst="rect">
              <a:avLst/>
            </a:prstGeom>
          </p:spPr>
        </p:pic>
        <p:pic>
          <p:nvPicPr>
            <p:cNvPr id="31" name="Picture 30">
              <a:extLst>
                <a:ext uri="{FF2B5EF4-FFF2-40B4-BE49-F238E27FC236}">
                  <a16:creationId xmlns:a16="http://schemas.microsoft.com/office/drawing/2014/main" id="{A2FB1BCB-7FE3-B64B-8295-70234503EDD4}"/>
                </a:ext>
              </a:extLst>
            </p:cNvPr>
            <p:cNvPicPr>
              <a:picLocks noChangeAspect="1"/>
            </p:cNvPicPr>
            <p:nvPr/>
          </p:nvPicPr>
          <p:blipFill>
            <a:blip r:embed="rId3">
              <a:duotone>
                <a:schemeClr val="accent1">
                  <a:shade val="45000"/>
                  <a:satMod val="135000"/>
                </a:schemeClr>
                <a:prstClr val="white"/>
              </a:duotone>
            </a:blip>
            <a:stretch>
              <a:fillRect/>
            </a:stretch>
          </p:blipFill>
          <p:spPr>
            <a:xfrm>
              <a:off x="224528" y="4090414"/>
              <a:ext cx="2019809" cy="2023110"/>
            </a:xfrm>
            <a:prstGeom prst="rect">
              <a:avLst/>
            </a:prstGeom>
          </p:spPr>
        </p:pic>
        <p:pic>
          <p:nvPicPr>
            <p:cNvPr id="32" name="Picture 31">
              <a:extLst>
                <a:ext uri="{FF2B5EF4-FFF2-40B4-BE49-F238E27FC236}">
                  <a16:creationId xmlns:a16="http://schemas.microsoft.com/office/drawing/2014/main" id="{A172F7FC-1398-2F4B-B373-D507EE75D8B9}"/>
                </a:ext>
              </a:extLst>
            </p:cNvPr>
            <p:cNvPicPr>
              <a:picLocks noChangeAspect="1"/>
            </p:cNvPicPr>
            <p:nvPr/>
          </p:nvPicPr>
          <p:blipFill>
            <a:blip r:embed="rId3">
              <a:duotone>
                <a:schemeClr val="accent1">
                  <a:shade val="45000"/>
                  <a:satMod val="135000"/>
                </a:schemeClr>
                <a:prstClr val="white"/>
              </a:duotone>
            </a:blip>
            <a:stretch>
              <a:fillRect/>
            </a:stretch>
          </p:blipFill>
          <p:spPr>
            <a:xfrm>
              <a:off x="2895690" y="4090414"/>
              <a:ext cx="2019809" cy="2023110"/>
            </a:xfrm>
            <a:prstGeom prst="rect">
              <a:avLst/>
            </a:prstGeom>
          </p:spPr>
        </p:pic>
        <p:pic>
          <p:nvPicPr>
            <p:cNvPr id="33" name="Picture 32">
              <a:extLst>
                <a:ext uri="{FF2B5EF4-FFF2-40B4-BE49-F238E27FC236}">
                  <a16:creationId xmlns:a16="http://schemas.microsoft.com/office/drawing/2014/main" id="{0A16829B-6A03-F847-8254-06D7F03A218A}"/>
                </a:ext>
              </a:extLst>
            </p:cNvPr>
            <p:cNvPicPr>
              <a:picLocks noChangeAspect="1"/>
            </p:cNvPicPr>
            <p:nvPr/>
          </p:nvPicPr>
          <p:blipFill>
            <a:blip r:embed="rId3">
              <a:duotone>
                <a:schemeClr val="accent1">
                  <a:shade val="45000"/>
                  <a:satMod val="135000"/>
                </a:schemeClr>
                <a:prstClr val="white"/>
              </a:duotone>
            </a:blip>
            <a:stretch>
              <a:fillRect/>
            </a:stretch>
          </p:blipFill>
          <p:spPr>
            <a:xfrm>
              <a:off x="1141016" y="4327359"/>
              <a:ext cx="2019809" cy="2023110"/>
            </a:xfrm>
            <a:prstGeom prst="rect">
              <a:avLst/>
            </a:prstGeom>
          </p:spPr>
        </p:pic>
        <p:pic>
          <p:nvPicPr>
            <p:cNvPr id="34" name="Picture 33">
              <a:extLst>
                <a:ext uri="{FF2B5EF4-FFF2-40B4-BE49-F238E27FC236}">
                  <a16:creationId xmlns:a16="http://schemas.microsoft.com/office/drawing/2014/main" id="{849981E4-1785-2E4F-84F6-BE7DB78FE4F9}"/>
                </a:ext>
              </a:extLst>
            </p:cNvPr>
            <p:cNvPicPr>
              <a:picLocks noChangeAspect="1"/>
            </p:cNvPicPr>
            <p:nvPr/>
          </p:nvPicPr>
          <p:blipFill>
            <a:blip r:embed="rId3">
              <a:duotone>
                <a:schemeClr val="accent4">
                  <a:shade val="45000"/>
                  <a:satMod val="135000"/>
                </a:schemeClr>
                <a:prstClr val="white"/>
              </a:duotone>
            </a:blip>
            <a:stretch>
              <a:fillRect/>
            </a:stretch>
          </p:blipFill>
          <p:spPr>
            <a:xfrm>
              <a:off x="1951533" y="4354508"/>
              <a:ext cx="2019809" cy="2023110"/>
            </a:xfrm>
            <a:prstGeom prst="rect">
              <a:avLst/>
            </a:prstGeom>
          </p:spPr>
        </p:pic>
        <p:pic>
          <p:nvPicPr>
            <p:cNvPr id="35" name="Picture 34">
              <a:extLst>
                <a:ext uri="{FF2B5EF4-FFF2-40B4-BE49-F238E27FC236}">
                  <a16:creationId xmlns:a16="http://schemas.microsoft.com/office/drawing/2014/main" id="{F3960FEF-858B-814C-AD88-3E74E3E5D93B}"/>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36" name="Picture 35">
              <a:extLst>
                <a:ext uri="{FF2B5EF4-FFF2-40B4-BE49-F238E27FC236}">
                  <a16:creationId xmlns:a16="http://schemas.microsoft.com/office/drawing/2014/main" id="{E6303EAD-4C07-EF40-BEE2-6DBE278E0E81}"/>
                </a:ext>
              </a:extLst>
            </p:cNvPr>
            <p:cNvPicPr>
              <a:picLocks noChangeAspect="1"/>
            </p:cNvPicPr>
            <p:nvPr/>
          </p:nvPicPr>
          <p:blipFill>
            <a:blip r:embed="rId3">
              <a:duotone>
                <a:schemeClr val="accent4">
                  <a:shade val="45000"/>
                  <a:satMod val="135000"/>
                </a:schemeClr>
                <a:prstClr val="white"/>
              </a:duotone>
            </a:blip>
            <a:stretch>
              <a:fillRect/>
            </a:stretch>
          </p:blipFill>
          <p:spPr>
            <a:xfrm>
              <a:off x="646577" y="4666676"/>
              <a:ext cx="2019809" cy="2023110"/>
            </a:xfrm>
            <a:prstGeom prst="rect">
              <a:avLst/>
            </a:prstGeom>
          </p:spPr>
        </p:pic>
        <p:pic>
          <p:nvPicPr>
            <p:cNvPr id="37" name="Picture 36">
              <a:extLst>
                <a:ext uri="{FF2B5EF4-FFF2-40B4-BE49-F238E27FC236}">
                  <a16:creationId xmlns:a16="http://schemas.microsoft.com/office/drawing/2014/main" id="{9CE687F3-0833-1B4A-84EC-C7C6A11AA698}"/>
                </a:ext>
              </a:extLst>
            </p:cNvPr>
            <p:cNvPicPr>
              <a:picLocks noChangeAspect="1"/>
            </p:cNvPicPr>
            <p:nvPr/>
          </p:nvPicPr>
          <p:blipFill>
            <a:blip r:embed="rId3">
              <a:duotone>
                <a:schemeClr val="accent2">
                  <a:shade val="45000"/>
                  <a:satMod val="135000"/>
                </a:schemeClr>
                <a:prstClr val="white"/>
              </a:duotone>
            </a:blip>
            <a:stretch>
              <a:fillRect/>
            </a:stretch>
          </p:blipFill>
          <p:spPr>
            <a:xfrm>
              <a:off x="1244614" y="4969922"/>
              <a:ext cx="2019809" cy="2023110"/>
            </a:xfrm>
            <a:prstGeom prst="rect">
              <a:avLst/>
            </a:prstGeom>
          </p:spPr>
        </p:pic>
        <p:pic>
          <p:nvPicPr>
            <p:cNvPr id="38" name="Picture 37">
              <a:extLst>
                <a:ext uri="{FF2B5EF4-FFF2-40B4-BE49-F238E27FC236}">
                  <a16:creationId xmlns:a16="http://schemas.microsoft.com/office/drawing/2014/main" id="{A04C1F8A-F073-6C4A-A85E-61308769C7A4}"/>
                </a:ext>
              </a:extLst>
            </p:cNvPr>
            <p:cNvPicPr>
              <a:picLocks noChangeAspect="1"/>
            </p:cNvPicPr>
            <p:nvPr/>
          </p:nvPicPr>
          <p:blipFill>
            <a:blip r:embed="rId3">
              <a:duotone>
                <a:schemeClr val="accent6">
                  <a:shade val="45000"/>
                  <a:satMod val="135000"/>
                </a:schemeClr>
                <a:prstClr val="white"/>
              </a:duotone>
            </a:blip>
            <a:stretch>
              <a:fillRect/>
            </a:stretch>
          </p:blipFill>
          <p:spPr>
            <a:xfrm>
              <a:off x="1903701" y="5007534"/>
              <a:ext cx="2019809" cy="2023110"/>
            </a:xfrm>
            <a:prstGeom prst="rect">
              <a:avLst/>
            </a:prstGeom>
          </p:spPr>
        </p:pic>
      </p:grpSp>
      <p:sp>
        <p:nvSpPr>
          <p:cNvPr id="39" name="Rectangle 38">
            <a:extLst>
              <a:ext uri="{FF2B5EF4-FFF2-40B4-BE49-F238E27FC236}">
                <a16:creationId xmlns:a16="http://schemas.microsoft.com/office/drawing/2014/main" id="{BF574227-B192-234E-8142-D242881CD17C}"/>
              </a:ext>
            </a:extLst>
          </p:cNvPr>
          <p:cNvSpPr/>
          <p:nvPr/>
        </p:nvSpPr>
        <p:spPr>
          <a:xfrm>
            <a:off x="6292279" y="824258"/>
            <a:ext cx="1525050" cy="4586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40" name="Rectangle 39">
            <a:extLst>
              <a:ext uri="{FF2B5EF4-FFF2-40B4-BE49-F238E27FC236}">
                <a16:creationId xmlns:a16="http://schemas.microsoft.com/office/drawing/2014/main" id="{71C06938-DD5C-8948-8D10-E961F6B01B55}"/>
              </a:ext>
            </a:extLst>
          </p:cNvPr>
          <p:cNvSpPr/>
          <p:nvPr/>
        </p:nvSpPr>
        <p:spPr>
          <a:xfrm>
            <a:off x="9553265" y="824258"/>
            <a:ext cx="1525050" cy="458664"/>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sp>
        <p:nvSpPr>
          <p:cNvPr id="41" name="Rectangle 40">
            <a:extLst>
              <a:ext uri="{FF2B5EF4-FFF2-40B4-BE49-F238E27FC236}">
                <a16:creationId xmlns:a16="http://schemas.microsoft.com/office/drawing/2014/main" id="{C2CA2EF5-F7B7-164C-ABEB-936EDB82250E}"/>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42" name="Down Arrow 41">
            <a:extLst>
              <a:ext uri="{FF2B5EF4-FFF2-40B4-BE49-F238E27FC236}">
                <a16:creationId xmlns:a16="http://schemas.microsoft.com/office/drawing/2014/main" id="{4F257AEE-3E61-B841-806D-7B7FFAD90658}"/>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Content Placeholder 3">
            <a:extLst>
              <a:ext uri="{FF2B5EF4-FFF2-40B4-BE49-F238E27FC236}">
                <a16:creationId xmlns:a16="http://schemas.microsoft.com/office/drawing/2014/main" id="{B40B8B5E-F20D-1143-93A5-6E1B2BBC5F6A}"/>
              </a:ext>
            </a:extLst>
          </p:cNvPr>
          <p:cNvGraphicFramePr>
            <a:graphicFrameLocks noGrp="1"/>
          </p:cNvGraphicFramePr>
          <p:nvPr>
            <p:ph idx="1"/>
            <p:extLst>
              <p:ext uri="{D42A27DB-BD31-4B8C-83A1-F6EECF244321}">
                <p14:modId xmlns:p14="http://schemas.microsoft.com/office/powerpoint/2010/main" val="3286989342"/>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29649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3.125E-6 3.33333E-6 L -3.125E-6 0.25 " pathEditMode="relative" rAng="0" ptsTypes="AA">
                                      <p:cBhvr>
                                        <p:cTn id="50" dur="2000" fill="hold"/>
                                        <p:tgtEl>
                                          <p:spTgt spid="24"/>
                                        </p:tgtEl>
                                        <p:attrNameLst>
                                          <p:attrName>ppt_x</p:attrName>
                                          <p:attrName>ppt_y</p:attrName>
                                        </p:attrNameLst>
                                      </p:cBhvr>
                                      <p:rCtr x="0" y="12500"/>
                                    </p:animMotion>
                                  </p:childTnLst>
                                </p:cTn>
                              </p:par>
                              <p:par>
                                <p:cTn id="51" presetID="42" presetClass="path" presetSubtype="0" accel="50000" decel="50000" fill="hold" nodeType="withEffect">
                                  <p:stCondLst>
                                    <p:cond delay="0"/>
                                  </p:stCondLst>
                                  <p:childTnLst>
                                    <p:animMotion origin="layout" path="M 2.08333E-6 -4.44444E-6 L 2.08333E-6 0.25 " pathEditMode="relative" rAng="0" ptsTypes="AA">
                                      <p:cBhvr>
                                        <p:cTn id="52" dur="2000" fill="hold"/>
                                        <p:tgtEl>
                                          <p:spTgt spid="19"/>
                                        </p:tgtEl>
                                        <p:attrNameLst>
                                          <p:attrName>ppt_x</p:attrName>
                                          <p:attrName>ppt_y</p:attrName>
                                        </p:attrNameLst>
                                      </p:cBhvr>
                                      <p:rCtr x="0" y="12500"/>
                                    </p:animMotion>
                                  </p:childTnLst>
                                </p:cTn>
                              </p:par>
                              <p:par>
                                <p:cTn id="53" presetID="42" presetClass="path" presetSubtype="0" accel="50000" decel="50000" fill="hold" nodeType="withEffect">
                                  <p:stCondLst>
                                    <p:cond delay="0"/>
                                  </p:stCondLst>
                                  <p:childTnLst>
                                    <p:animMotion origin="layout" path="M 1.875E-6 -3.33333E-6 L 1.875E-6 0.25 " pathEditMode="relative" rAng="0" ptsTypes="AA">
                                      <p:cBhvr>
                                        <p:cTn id="54" dur="2000" fill="hold"/>
                                        <p:tgtEl>
                                          <p:spTgt spid="2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39" grpId="0" animBg="1"/>
      <p:bldP spid="4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393B88-E6C7-B645-A3B2-634637A259E1}"/>
              </a:ext>
            </a:extLst>
          </p:cNvPr>
          <p:cNvSpPr/>
          <p:nvPr/>
        </p:nvSpPr>
        <p:spPr>
          <a:xfrm>
            <a:off x="1656321" y="1907464"/>
            <a:ext cx="2563365" cy="979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Conscientiousness</a:t>
            </a:r>
          </a:p>
        </p:txBody>
      </p:sp>
      <p:sp>
        <p:nvSpPr>
          <p:cNvPr id="7" name="Rectangle 6">
            <a:extLst>
              <a:ext uri="{FF2B5EF4-FFF2-40B4-BE49-F238E27FC236}">
                <a16:creationId xmlns:a16="http://schemas.microsoft.com/office/drawing/2014/main" id="{7D58007B-4011-0349-9614-D7004BFE55A7}"/>
              </a:ext>
            </a:extLst>
          </p:cNvPr>
          <p:cNvSpPr/>
          <p:nvPr/>
        </p:nvSpPr>
        <p:spPr>
          <a:xfrm>
            <a:off x="1610600" y="4988183"/>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8" name="TextBox 7">
            <a:extLst>
              <a:ext uri="{FF2B5EF4-FFF2-40B4-BE49-F238E27FC236}">
                <a16:creationId xmlns:a16="http://schemas.microsoft.com/office/drawing/2014/main" id="{30BCC2E6-A323-354D-B2CF-C1A82AB36557}"/>
              </a:ext>
            </a:extLst>
          </p:cNvPr>
          <p:cNvSpPr txBox="1"/>
          <p:nvPr/>
        </p:nvSpPr>
        <p:spPr>
          <a:xfrm>
            <a:off x="1130717" y="6051293"/>
            <a:ext cx="3614569" cy="646331"/>
          </a:xfrm>
          <a:prstGeom prst="rect">
            <a:avLst/>
          </a:prstGeom>
          <a:noFill/>
        </p:spPr>
        <p:txBody>
          <a:bodyPr wrap="square" rtlCol="0">
            <a:spAutoFit/>
          </a:bodyPr>
          <a:lstStyle/>
          <a:p>
            <a:pPr algn="ctr"/>
            <a:r>
              <a:rPr lang="en-US" dirty="0"/>
              <a:t>Hampson, Goldberg, Vogt, &amp; </a:t>
            </a:r>
            <a:r>
              <a:rPr lang="en-US" dirty="0" err="1"/>
              <a:t>Dubanoski</a:t>
            </a:r>
            <a:r>
              <a:rPr lang="en-US" dirty="0"/>
              <a:t>, 2007</a:t>
            </a:r>
          </a:p>
        </p:txBody>
      </p:sp>
      <p:sp>
        <p:nvSpPr>
          <p:cNvPr id="41" name="Rectangle 40">
            <a:extLst>
              <a:ext uri="{FF2B5EF4-FFF2-40B4-BE49-F238E27FC236}">
                <a16:creationId xmlns:a16="http://schemas.microsoft.com/office/drawing/2014/main" id="{C2CA2EF5-F7B7-164C-ABEB-936EDB82250E}"/>
              </a:ext>
            </a:extLst>
          </p:cNvPr>
          <p:cNvSpPr/>
          <p:nvPr/>
        </p:nvSpPr>
        <p:spPr>
          <a:xfrm>
            <a:off x="763793" y="73152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42" name="Down Arrow 41">
            <a:extLst>
              <a:ext uri="{FF2B5EF4-FFF2-40B4-BE49-F238E27FC236}">
                <a16:creationId xmlns:a16="http://schemas.microsoft.com/office/drawing/2014/main" id="{4F257AEE-3E61-B841-806D-7B7FFAD90658}"/>
              </a:ext>
            </a:extLst>
          </p:cNvPr>
          <p:cNvSpPr/>
          <p:nvPr/>
        </p:nvSpPr>
        <p:spPr>
          <a:xfrm>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 name="Content Placeholder 3">
            <a:extLst>
              <a:ext uri="{FF2B5EF4-FFF2-40B4-BE49-F238E27FC236}">
                <a16:creationId xmlns:a16="http://schemas.microsoft.com/office/drawing/2014/main" id="{B40B8B5E-F20D-1143-93A5-6E1B2BBC5F6A}"/>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44" name="Rectangle 43">
            <a:extLst>
              <a:ext uri="{FF2B5EF4-FFF2-40B4-BE49-F238E27FC236}">
                <a16:creationId xmlns:a16="http://schemas.microsoft.com/office/drawing/2014/main" id="{0A189BAB-12E3-C248-9BD4-4631762DF69E}"/>
              </a:ext>
            </a:extLst>
          </p:cNvPr>
          <p:cNvSpPr/>
          <p:nvPr/>
        </p:nvSpPr>
        <p:spPr>
          <a:xfrm>
            <a:off x="5259853" y="3001690"/>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45" name="Rectangle 44">
            <a:extLst>
              <a:ext uri="{FF2B5EF4-FFF2-40B4-BE49-F238E27FC236}">
                <a16:creationId xmlns:a16="http://schemas.microsoft.com/office/drawing/2014/main" id="{6F47E8E0-3FFD-E64B-B5DD-77FFB5A48DEB}"/>
              </a:ext>
            </a:extLst>
          </p:cNvPr>
          <p:cNvSpPr/>
          <p:nvPr/>
        </p:nvSpPr>
        <p:spPr>
          <a:xfrm>
            <a:off x="5259854" y="2224846"/>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Healthcare</a:t>
            </a:r>
          </a:p>
        </p:txBody>
      </p:sp>
      <p:sp>
        <p:nvSpPr>
          <p:cNvPr id="46" name="Rectangle 45">
            <a:extLst>
              <a:ext uri="{FF2B5EF4-FFF2-40B4-BE49-F238E27FC236}">
                <a16:creationId xmlns:a16="http://schemas.microsoft.com/office/drawing/2014/main" id="{2CB79CEE-3729-1343-8617-F745F3C1560F}"/>
              </a:ext>
            </a:extLst>
          </p:cNvPr>
          <p:cNvSpPr/>
          <p:nvPr/>
        </p:nvSpPr>
        <p:spPr>
          <a:xfrm>
            <a:off x="5259855" y="1464446"/>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cxnSp>
        <p:nvCxnSpPr>
          <p:cNvPr id="3" name="Straight Arrow Connector 2">
            <a:extLst>
              <a:ext uri="{FF2B5EF4-FFF2-40B4-BE49-F238E27FC236}">
                <a16:creationId xmlns:a16="http://schemas.microsoft.com/office/drawing/2014/main" id="{50416685-3E77-1F4A-B49B-BB75A77D365A}"/>
              </a:ext>
            </a:extLst>
          </p:cNvPr>
          <p:cNvCxnSpPr>
            <a:stCxn id="46" idx="1"/>
            <a:endCxn id="5" idx="3"/>
          </p:cNvCxnSpPr>
          <p:nvPr/>
        </p:nvCxnSpPr>
        <p:spPr>
          <a:xfrm flipH="1">
            <a:off x="4219686" y="1776418"/>
            <a:ext cx="1040169" cy="62083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0C2DA6C-2C84-0E4C-B420-2D50B88F1E4F}"/>
              </a:ext>
            </a:extLst>
          </p:cNvPr>
          <p:cNvCxnSpPr>
            <a:stCxn id="45" idx="1"/>
            <a:endCxn id="5" idx="3"/>
          </p:cNvCxnSpPr>
          <p:nvPr/>
        </p:nvCxnSpPr>
        <p:spPr>
          <a:xfrm flipH="1" flipV="1">
            <a:off x="4219686" y="2397256"/>
            <a:ext cx="1040168" cy="13956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BC606B-3141-EA4F-9502-DA9B81836ECF}"/>
              </a:ext>
            </a:extLst>
          </p:cNvPr>
          <p:cNvCxnSpPr>
            <a:stCxn id="44" idx="1"/>
            <a:endCxn id="5" idx="3"/>
          </p:cNvCxnSpPr>
          <p:nvPr/>
        </p:nvCxnSpPr>
        <p:spPr>
          <a:xfrm flipH="1" flipV="1">
            <a:off x="4219686" y="2397256"/>
            <a:ext cx="1040167" cy="91640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C07520A4-A0B4-5346-B510-9852B70CD892}"/>
              </a:ext>
            </a:extLst>
          </p:cNvPr>
          <p:cNvCxnSpPr>
            <a:cxnSpLocks/>
            <a:stCxn id="46" idx="3"/>
            <a:endCxn id="45" idx="3"/>
          </p:cNvCxnSpPr>
          <p:nvPr/>
        </p:nvCxnSpPr>
        <p:spPr>
          <a:xfrm flipH="1">
            <a:off x="6932139" y="1776418"/>
            <a:ext cx="1" cy="76040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99E10D12-2751-C047-98FC-8A5F165E3A84}"/>
              </a:ext>
            </a:extLst>
          </p:cNvPr>
          <p:cNvCxnSpPr>
            <a:cxnSpLocks/>
          </p:cNvCxnSpPr>
          <p:nvPr/>
        </p:nvCxnSpPr>
        <p:spPr>
          <a:xfrm flipH="1">
            <a:off x="6932138" y="2553261"/>
            <a:ext cx="1" cy="76040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1D8B0DA-A109-5E44-801F-8DF24A610752}"/>
              </a:ext>
            </a:extLst>
          </p:cNvPr>
          <p:cNvSpPr/>
          <p:nvPr/>
        </p:nvSpPr>
        <p:spPr>
          <a:xfrm>
            <a:off x="5259853" y="3803454"/>
            <a:ext cx="1672285" cy="62394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 Behaviors</a:t>
            </a:r>
          </a:p>
        </p:txBody>
      </p:sp>
      <p:cxnSp>
        <p:nvCxnSpPr>
          <p:cNvPr id="65" name="Straight Arrow Connector 64">
            <a:extLst>
              <a:ext uri="{FF2B5EF4-FFF2-40B4-BE49-F238E27FC236}">
                <a16:creationId xmlns:a16="http://schemas.microsoft.com/office/drawing/2014/main" id="{E3697CA8-9E36-7F48-A1EB-9E58FC2EE6D6}"/>
              </a:ext>
            </a:extLst>
          </p:cNvPr>
          <p:cNvCxnSpPr>
            <a:cxnSpLocks/>
            <a:stCxn id="64" idx="1"/>
          </p:cNvCxnSpPr>
          <p:nvPr/>
        </p:nvCxnSpPr>
        <p:spPr>
          <a:xfrm flipH="1" flipV="1">
            <a:off x="4207851" y="2414424"/>
            <a:ext cx="1052002" cy="170100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EDBB4B80-6A0E-C148-B5E8-1B9A08C312F9}"/>
              </a:ext>
            </a:extLst>
          </p:cNvPr>
          <p:cNvCxnSpPr>
            <a:cxnSpLocks/>
          </p:cNvCxnSpPr>
          <p:nvPr/>
        </p:nvCxnSpPr>
        <p:spPr>
          <a:xfrm flipH="1">
            <a:off x="6932138" y="3330104"/>
            <a:ext cx="1" cy="76040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4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6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4F830-9A5E-C746-84E9-B4319141C478}"/>
              </a:ext>
            </a:extLst>
          </p:cNvPr>
          <p:cNvGraphicFramePr>
            <a:graphicFrameLocks noGrp="1"/>
          </p:cNvGraphicFramePr>
          <p:nvPr>
            <p:ph idx="1"/>
            <p:extLst>
              <p:ext uri="{D42A27DB-BD31-4B8C-83A1-F6EECF244321}">
                <p14:modId xmlns:p14="http://schemas.microsoft.com/office/powerpoint/2010/main" val="2735061241"/>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5" name="Rectangle 4">
            <a:extLst>
              <a:ext uri="{FF2B5EF4-FFF2-40B4-BE49-F238E27FC236}">
                <a16:creationId xmlns:a16="http://schemas.microsoft.com/office/drawing/2014/main" id="{86A91783-CF9D-8E4B-97DA-D88049CDFD32}"/>
              </a:ext>
            </a:extLst>
          </p:cNvPr>
          <p:cNvSpPr/>
          <p:nvPr/>
        </p:nvSpPr>
        <p:spPr>
          <a:xfrm>
            <a:off x="763793" y="731520"/>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6" name="Down Arrow 5">
            <a:extLst>
              <a:ext uri="{FF2B5EF4-FFF2-40B4-BE49-F238E27FC236}">
                <a16:creationId xmlns:a16="http://schemas.microsoft.com/office/drawing/2014/main" id="{3E1DEF20-CEAB-234D-A4B5-CC07F4C46890}"/>
              </a:ext>
            </a:extLst>
          </p:cNvPr>
          <p:cNvSpPr/>
          <p:nvPr/>
        </p:nvSpPr>
        <p:spPr>
          <a:xfrm flipV="1">
            <a:off x="2628720" y="3302598"/>
            <a:ext cx="527125" cy="124788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4F1DFA-7C5C-A54A-AAAA-990747519671}"/>
              </a:ext>
            </a:extLst>
          </p:cNvPr>
          <p:cNvSpPr/>
          <p:nvPr/>
        </p:nvSpPr>
        <p:spPr>
          <a:xfrm>
            <a:off x="1610600" y="4988184"/>
            <a:ext cx="2563365"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Life Events</a:t>
            </a:r>
          </a:p>
        </p:txBody>
      </p:sp>
      <p:sp>
        <p:nvSpPr>
          <p:cNvPr id="8" name="Rectangle 7">
            <a:extLst>
              <a:ext uri="{FF2B5EF4-FFF2-40B4-BE49-F238E27FC236}">
                <a16:creationId xmlns:a16="http://schemas.microsoft.com/office/drawing/2014/main" id="{D4CD1323-6ABD-0C46-8DDB-2BBFB3FA3401}"/>
              </a:ext>
            </a:extLst>
          </p:cNvPr>
          <p:cNvSpPr/>
          <p:nvPr/>
        </p:nvSpPr>
        <p:spPr>
          <a:xfrm>
            <a:off x="773496" y="1999322"/>
            <a:ext cx="803655" cy="743879"/>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E</a:t>
            </a:r>
          </a:p>
        </p:txBody>
      </p:sp>
      <p:sp>
        <p:nvSpPr>
          <p:cNvPr id="9" name="Rectangle 8">
            <a:extLst>
              <a:ext uri="{FF2B5EF4-FFF2-40B4-BE49-F238E27FC236}">
                <a16:creationId xmlns:a16="http://schemas.microsoft.com/office/drawing/2014/main" id="{164CBEE8-1862-7049-9A56-86BA9BD3A9A0}"/>
              </a:ext>
            </a:extLst>
          </p:cNvPr>
          <p:cNvSpPr/>
          <p:nvPr/>
        </p:nvSpPr>
        <p:spPr>
          <a:xfrm>
            <a:off x="1635163" y="1999321"/>
            <a:ext cx="803655" cy="743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p>
        </p:txBody>
      </p:sp>
      <p:sp>
        <p:nvSpPr>
          <p:cNvPr id="10" name="Rectangle 9">
            <a:extLst>
              <a:ext uri="{FF2B5EF4-FFF2-40B4-BE49-F238E27FC236}">
                <a16:creationId xmlns:a16="http://schemas.microsoft.com/office/drawing/2014/main" id="{F903DDDD-AA97-D749-9251-9D22F0590177}"/>
              </a:ext>
            </a:extLst>
          </p:cNvPr>
          <p:cNvSpPr/>
          <p:nvPr/>
        </p:nvSpPr>
        <p:spPr>
          <a:xfrm>
            <a:off x="2496830" y="1999321"/>
            <a:ext cx="803655" cy="7438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ysClr val="windowText" lastClr="000000"/>
                </a:solidFill>
              </a:rPr>
              <a:t>C</a:t>
            </a:r>
          </a:p>
        </p:txBody>
      </p:sp>
      <p:sp>
        <p:nvSpPr>
          <p:cNvPr id="11" name="Rectangle 10">
            <a:extLst>
              <a:ext uri="{FF2B5EF4-FFF2-40B4-BE49-F238E27FC236}">
                <a16:creationId xmlns:a16="http://schemas.microsoft.com/office/drawing/2014/main" id="{1491E7E3-1756-2B41-9619-0E5B068F7472}"/>
              </a:ext>
            </a:extLst>
          </p:cNvPr>
          <p:cNvSpPr/>
          <p:nvPr/>
        </p:nvSpPr>
        <p:spPr>
          <a:xfrm>
            <a:off x="3358497" y="1999321"/>
            <a:ext cx="803655" cy="7438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a:t>
            </a:r>
          </a:p>
        </p:txBody>
      </p:sp>
      <p:sp>
        <p:nvSpPr>
          <p:cNvPr id="12" name="Rectangle 11">
            <a:extLst>
              <a:ext uri="{FF2B5EF4-FFF2-40B4-BE49-F238E27FC236}">
                <a16:creationId xmlns:a16="http://schemas.microsoft.com/office/drawing/2014/main" id="{16DC97A0-6BE5-D141-AC8D-7D7917CAC877}"/>
              </a:ext>
            </a:extLst>
          </p:cNvPr>
          <p:cNvSpPr/>
          <p:nvPr/>
        </p:nvSpPr>
        <p:spPr>
          <a:xfrm>
            <a:off x="4220165" y="1999321"/>
            <a:ext cx="803655" cy="7438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a:t>
            </a:r>
          </a:p>
        </p:txBody>
      </p:sp>
      <p:sp>
        <p:nvSpPr>
          <p:cNvPr id="14" name="Rectangle 13">
            <a:extLst>
              <a:ext uri="{FF2B5EF4-FFF2-40B4-BE49-F238E27FC236}">
                <a16:creationId xmlns:a16="http://schemas.microsoft.com/office/drawing/2014/main" id="{3AE97D6A-E2FE-0E4F-B90E-E1146CE8FBAA}"/>
              </a:ext>
            </a:extLst>
          </p:cNvPr>
          <p:cNvSpPr/>
          <p:nvPr/>
        </p:nvSpPr>
        <p:spPr>
          <a:xfrm>
            <a:off x="6703862" y="3067819"/>
            <a:ext cx="3684738" cy="1178402"/>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 Time</a:t>
            </a:r>
          </a:p>
        </p:txBody>
      </p:sp>
      <p:sp>
        <p:nvSpPr>
          <p:cNvPr id="15" name="Rectangle 14">
            <a:extLst>
              <a:ext uri="{FF2B5EF4-FFF2-40B4-BE49-F238E27FC236}">
                <a16:creationId xmlns:a16="http://schemas.microsoft.com/office/drawing/2014/main" id="{5A84184F-FCF1-2144-A404-D8C864557356}"/>
              </a:ext>
            </a:extLst>
          </p:cNvPr>
          <p:cNvSpPr/>
          <p:nvPr/>
        </p:nvSpPr>
        <p:spPr>
          <a:xfrm>
            <a:off x="6703862" y="4570840"/>
            <a:ext cx="3684738" cy="1178402"/>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Individual Differences in Change</a:t>
            </a:r>
          </a:p>
        </p:txBody>
      </p:sp>
      <p:sp>
        <p:nvSpPr>
          <p:cNvPr id="13" name="Rectangle 12">
            <a:extLst>
              <a:ext uri="{FF2B5EF4-FFF2-40B4-BE49-F238E27FC236}">
                <a16:creationId xmlns:a16="http://schemas.microsoft.com/office/drawing/2014/main" id="{B6BF79A0-CDB6-CC41-AB37-B265C22E3DF1}"/>
              </a:ext>
            </a:extLst>
          </p:cNvPr>
          <p:cNvSpPr/>
          <p:nvPr/>
        </p:nvSpPr>
        <p:spPr>
          <a:xfrm>
            <a:off x="6703862" y="1564798"/>
            <a:ext cx="3684738" cy="1178402"/>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Non-Linearity</a:t>
            </a:r>
          </a:p>
        </p:txBody>
      </p:sp>
    </p:spTree>
    <p:extLst>
      <p:ext uri="{BB962C8B-B14F-4D97-AF65-F5344CB8AC3E}">
        <p14:creationId xmlns:p14="http://schemas.microsoft.com/office/powerpoint/2010/main" val="35628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EE972BC-BF0F-0B47-8B4D-0005E5396B64}"/>
              </a:ext>
            </a:extLst>
          </p:cNvPr>
          <p:cNvSpPr/>
          <p:nvPr/>
        </p:nvSpPr>
        <p:spPr>
          <a:xfrm>
            <a:off x="3205779" y="1166776"/>
            <a:ext cx="8786352" cy="5043948"/>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6E4B894-062C-C549-A636-7788293481BA}"/>
              </a:ext>
            </a:extLst>
          </p:cNvPr>
          <p:cNvCxnSpPr>
            <a:cxnSpLocks/>
          </p:cNvCxnSpPr>
          <p:nvPr/>
        </p:nvCxnSpPr>
        <p:spPr>
          <a:xfrm>
            <a:off x="205141" y="3716727"/>
            <a:ext cx="233366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029035-B511-9C47-B1BB-0045AA31933C}"/>
              </a:ext>
            </a:extLst>
          </p:cNvPr>
          <p:cNvCxnSpPr>
            <a:cxnSpLocks/>
          </p:cNvCxnSpPr>
          <p:nvPr/>
        </p:nvCxnSpPr>
        <p:spPr>
          <a:xfrm>
            <a:off x="3205779" y="3716729"/>
            <a:ext cx="849574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56960D7-A7B3-9C42-AD51-B23A424BA0C6}"/>
              </a:ext>
            </a:extLst>
          </p:cNvPr>
          <p:cNvSpPr/>
          <p:nvPr/>
        </p:nvSpPr>
        <p:spPr>
          <a:xfrm>
            <a:off x="3505046" y="3466208"/>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2005</a:t>
            </a:r>
          </a:p>
        </p:txBody>
      </p:sp>
      <p:sp>
        <p:nvSpPr>
          <p:cNvPr id="12" name="Rectangle 11">
            <a:extLst>
              <a:ext uri="{FF2B5EF4-FFF2-40B4-BE49-F238E27FC236}">
                <a16:creationId xmlns:a16="http://schemas.microsoft.com/office/drawing/2014/main" id="{A17262A5-23DC-524E-B1BA-CF51EF971454}"/>
              </a:ext>
            </a:extLst>
          </p:cNvPr>
          <p:cNvSpPr/>
          <p:nvPr/>
        </p:nvSpPr>
        <p:spPr>
          <a:xfrm>
            <a:off x="6926877" y="342897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2009</a:t>
            </a:r>
          </a:p>
        </p:txBody>
      </p:sp>
      <p:sp>
        <p:nvSpPr>
          <p:cNvPr id="13" name="Rectangle 12">
            <a:extLst>
              <a:ext uri="{FF2B5EF4-FFF2-40B4-BE49-F238E27FC236}">
                <a16:creationId xmlns:a16="http://schemas.microsoft.com/office/drawing/2014/main" id="{3383A1EA-A955-FC4C-A4EB-83FA03E856AF}"/>
              </a:ext>
            </a:extLst>
          </p:cNvPr>
          <p:cNvSpPr/>
          <p:nvPr/>
        </p:nvSpPr>
        <p:spPr>
          <a:xfrm>
            <a:off x="10348708" y="3466208"/>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2013</a:t>
            </a:r>
          </a:p>
        </p:txBody>
      </p:sp>
      <p:pic>
        <p:nvPicPr>
          <p:cNvPr id="14" name="Picture 13">
            <a:extLst>
              <a:ext uri="{FF2B5EF4-FFF2-40B4-BE49-F238E27FC236}">
                <a16:creationId xmlns:a16="http://schemas.microsoft.com/office/drawing/2014/main" id="{9A43158E-5185-C942-BA67-E43B626D369E}"/>
              </a:ext>
            </a:extLst>
          </p:cNvPr>
          <p:cNvPicPr>
            <a:picLocks noChangeAspect="1"/>
          </p:cNvPicPr>
          <p:nvPr/>
        </p:nvPicPr>
        <p:blipFill>
          <a:blip r:embed="rId2"/>
          <a:stretch>
            <a:fillRect/>
          </a:stretch>
        </p:blipFill>
        <p:spPr>
          <a:xfrm>
            <a:off x="8379897" y="4620317"/>
            <a:ext cx="600553" cy="600553"/>
          </a:xfrm>
          <a:prstGeom prst="rect">
            <a:avLst/>
          </a:prstGeom>
        </p:spPr>
      </p:pic>
      <p:pic>
        <p:nvPicPr>
          <p:cNvPr id="15" name="Picture 14">
            <a:extLst>
              <a:ext uri="{FF2B5EF4-FFF2-40B4-BE49-F238E27FC236}">
                <a16:creationId xmlns:a16="http://schemas.microsoft.com/office/drawing/2014/main" id="{B85D9C47-6F33-C74B-A705-5081FBE01022}"/>
              </a:ext>
            </a:extLst>
          </p:cNvPr>
          <p:cNvPicPr>
            <a:picLocks noChangeAspect="1"/>
          </p:cNvPicPr>
          <p:nvPr/>
        </p:nvPicPr>
        <p:blipFill>
          <a:blip r:embed="rId2"/>
          <a:stretch>
            <a:fillRect/>
          </a:stretch>
        </p:blipFill>
        <p:spPr>
          <a:xfrm>
            <a:off x="10912727" y="4606763"/>
            <a:ext cx="600553" cy="600553"/>
          </a:xfrm>
          <a:prstGeom prst="rect">
            <a:avLst/>
          </a:prstGeom>
        </p:spPr>
      </p:pic>
      <p:pic>
        <p:nvPicPr>
          <p:cNvPr id="16" name="Picture 15">
            <a:extLst>
              <a:ext uri="{FF2B5EF4-FFF2-40B4-BE49-F238E27FC236}">
                <a16:creationId xmlns:a16="http://schemas.microsoft.com/office/drawing/2014/main" id="{179D9787-56B4-B94C-81DF-3F27BE2871AE}"/>
              </a:ext>
            </a:extLst>
          </p:cNvPr>
          <p:cNvPicPr>
            <a:picLocks noChangeAspect="1"/>
          </p:cNvPicPr>
          <p:nvPr/>
        </p:nvPicPr>
        <p:blipFill>
          <a:blip r:embed="rId2"/>
          <a:stretch>
            <a:fillRect/>
          </a:stretch>
        </p:blipFill>
        <p:spPr>
          <a:xfrm>
            <a:off x="9247464" y="4620316"/>
            <a:ext cx="600553" cy="600553"/>
          </a:xfrm>
          <a:prstGeom prst="rect">
            <a:avLst/>
          </a:prstGeom>
        </p:spPr>
      </p:pic>
      <p:pic>
        <p:nvPicPr>
          <p:cNvPr id="17" name="Picture 16">
            <a:extLst>
              <a:ext uri="{FF2B5EF4-FFF2-40B4-BE49-F238E27FC236}">
                <a16:creationId xmlns:a16="http://schemas.microsoft.com/office/drawing/2014/main" id="{D01C7362-437B-B542-8CC4-722CFA509CD9}"/>
              </a:ext>
            </a:extLst>
          </p:cNvPr>
          <p:cNvPicPr>
            <a:picLocks noChangeAspect="1"/>
          </p:cNvPicPr>
          <p:nvPr/>
        </p:nvPicPr>
        <p:blipFill>
          <a:blip r:embed="rId2"/>
          <a:stretch>
            <a:fillRect/>
          </a:stretch>
        </p:blipFill>
        <p:spPr>
          <a:xfrm>
            <a:off x="10081379" y="4606762"/>
            <a:ext cx="600553" cy="600553"/>
          </a:xfrm>
          <a:prstGeom prst="rect">
            <a:avLst/>
          </a:prstGeom>
        </p:spPr>
      </p:pic>
      <p:cxnSp>
        <p:nvCxnSpPr>
          <p:cNvPr id="18" name="Straight Arrow Connector 17">
            <a:extLst>
              <a:ext uri="{FF2B5EF4-FFF2-40B4-BE49-F238E27FC236}">
                <a16:creationId xmlns:a16="http://schemas.microsoft.com/office/drawing/2014/main" id="{125ED28A-D5BB-8D42-BF26-82834E2540E4}"/>
              </a:ext>
            </a:extLst>
          </p:cNvPr>
          <p:cNvCxnSpPr>
            <a:cxnSpLocks/>
          </p:cNvCxnSpPr>
          <p:nvPr/>
        </p:nvCxnSpPr>
        <p:spPr>
          <a:xfrm flipH="1" flipV="1">
            <a:off x="5167477" y="4092509"/>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A98AF1-D879-5E49-88C6-56BDC3EA8321}"/>
              </a:ext>
            </a:extLst>
          </p:cNvPr>
          <p:cNvCxnSpPr>
            <a:cxnSpLocks/>
          </p:cNvCxnSpPr>
          <p:nvPr/>
        </p:nvCxnSpPr>
        <p:spPr>
          <a:xfrm flipH="1" flipV="1">
            <a:off x="6082734" y="4080326"/>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2FA182-45A5-F142-9F65-3DBAC6D39FF6}"/>
              </a:ext>
            </a:extLst>
          </p:cNvPr>
          <p:cNvCxnSpPr>
            <a:cxnSpLocks/>
          </p:cNvCxnSpPr>
          <p:nvPr/>
        </p:nvCxnSpPr>
        <p:spPr>
          <a:xfrm flipH="1" flipV="1">
            <a:off x="6979545" y="4079642"/>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081F289-2A53-1642-8937-D6FB11F24E07}"/>
              </a:ext>
            </a:extLst>
          </p:cNvPr>
          <p:cNvCxnSpPr>
            <a:cxnSpLocks/>
          </p:cNvCxnSpPr>
          <p:nvPr/>
        </p:nvCxnSpPr>
        <p:spPr>
          <a:xfrm flipH="1" flipV="1">
            <a:off x="7758006" y="410503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932483-1E11-554C-BF80-AE73F4564E06}"/>
              </a:ext>
            </a:extLst>
          </p:cNvPr>
          <p:cNvCxnSpPr>
            <a:cxnSpLocks/>
          </p:cNvCxnSpPr>
          <p:nvPr/>
        </p:nvCxnSpPr>
        <p:spPr>
          <a:xfrm flipH="1" flipV="1">
            <a:off x="8651747" y="410503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81B3620-A8F5-BE43-A4F1-F5696F78B0AF}"/>
              </a:ext>
            </a:extLst>
          </p:cNvPr>
          <p:cNvCxnSpPr>
            <a:cxnSpLocks/>
          </p:cNvCxnSpPr>
          <p:nvPr/>
        </p:nvCxnSpPr>
        <p:spPr>
          <a:xfrm flipH="1" flipV="1">
            <a:off x="9508187" y="4080326"/>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DA9962-EB45-E445-A740-CCB3FAAEC850}"/>
              </a:ext>
            </a:extLst>
          </p:cNvPr>
          <p:cNvCxnSpPr>
            <a:cxnSpLocks/>
          </p:cNvCxnSpPr>
          <p:nvPr/>
        </p:nvCxnSpPr>
        <p:spPr>
          <a:xfrm flipH="1" flipV="1">
            <a:off x="10342368" y="4079642"/>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2E0548-EB37-D54F-B0F0-0703DC8FF1E6}"/>
              </a:ext>
            </a:extLst>
          </p:cNvPr>
          <p:cNvCxnSpPr>
            <a:cxnSpLocks/>
          </p:cNvCxnSpPr>
          <p:nvPr/>
        </p:nvCxnSpPr>
        <p:spPr>
          <a:xfrm flipH="1" flipV="1">
            <a:off x="11195985" y="410503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2985C87-3DEA-EF45-A48C-D6454D3FECF9}"/>
              </a:ext>
            </a:extLst>
          </p:cNvPr>
          <p:cNvPicPr>
            <a:picLocks noChangeAspect="1"/>
          </p:cNvPicPr>
          <p:nvPr/>
        </p:nvPicPr>
        <p:blipFill>
          <a:blip r:embed="rId3"/>
          <a:stretch>
            <a:fillRect/>
          </a:stretch>
        </p:blipFill>
        <p:spPr>
          <a:xfrm>
            <a:off x="3961712" y="1875403"/>
            <a:ext cx="663895" cy="682668"/>
          </a:xfrm>
          <a:prstGeom prst="rect">
            <a:avLst/>
          </a:prstGeom>
        </p:spPr>
      </p:pic>
      <p:cxnSp>
        <p:nvCxnSpPr>
          <p:cNvPr id="27" name="Straight Arrow Connector 26">
            <a:extLst>
              <a:ext uri="{FF2B5EF4-FFF2-40B4-BE49-F238E27FC236}">
                <a16:creationId xmlns:a16="http://schemas.microsoft.com/office/drawing/2014/main" id="{8254E531-A2C4-8A49-B20E-B1D497631892}"/>
              </a:ext>
            </a:extLst>
          </p:cNvPr>
          <p:cNvCxnSpPr>
            <a:cxnSpLocks/>
          </p:cNvCxnSpPr>
          <p:nvPr/>
        </p:nvCxnSpPr>
        <p:spPr>
          <a:xfrm flipH="1">
            <a:off x="4205976" y="273935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35B6487-AB7D-5B42-8B01-519466269212}"/>
              </a:ext>
            </a:extLst>
          </p:cNvPr>
          <p:cNvPicPr>
            <a:picLocks noChangeAspect="1"/>
          </p:cNvPicPr>
          <p:nvPr/>
        </p:nvPicPr>
        <p:blipFill>
          <a:blip r:embed="rId3"/>
          <a:stretch>
            <a:fillRect/>
          </a:stretch>
        </p:blipFill>
        <p:spPr>
          <a:xfrm>
            <a:off x="7371448" y="1875403"/>
            <a:ext cx="663895" cy="682668"/>
          </a:xfrm>
          <a:prstGeom prst="rect">
            <a:avLst/>
          </a:prstGeom>
        </p:spPr>
      </p:pic>
      <p:cxnSp>
        <p:nvCxnSpPr>
          <p:cNvPr id="29" name="Straight Arrow Connector 28">
            <a:extLst>
              <a:ext uri="{FF2B5EF4-FFF2-40B4-BE49-F238E27FC236}">
                <a16:creationId xmlns:a16="http://schemas.microsoft.com/office/drawing/2014/main" id="{9616E7AC-8F4F-0842-804A-225E8AA616DC}"/>
              </a:ext>
            </a:extLst>
          </p:cNvPr>
          <p:cNvCxnSpPr>
            <a:cxnSpLocks/>
          </p:cNvCxnSpPr>
          <p:nvPr/>
        </p:nvCxnSpPr>
        <p:spPr>
          <a:xfrm flipH="1">
            <a:off x="7615712" y="273935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505916B-EC1D-E547-BA9B-AA5455CCCB3D}"/>
              </a:ext>
            </a:extLst>
          </p:cNvPr>
          <p:cNvPicPr>
            <a:picLocks noChangeAspect="1"/>
          </p:cNvPicPr>
          <p:nvPr/>
        </p:nvPicPr>
        <p:blipFill>
          <a:blip r:embed="rId3"/>
          <a:stretch>
            <a:fillRect/>
          </a:stretch>
        </p:blipFill>
        <p:spPr>
          <a:xfrm>
            <a:off x="10912727" y="1875403"/>
            <a:ext cx="663895" cy="682668"/>
          </a:xfrm>
          <a:prstGeom prst="rect">
            <a:avLst/>
          </a:prstGeom>
        </p:spPr>
      </p:pic>
      <p:cxnSp>
        <p:nvCxnSpPr>
          <p:cNvPr id="31" name="Straight Arrow Connector 30">
            <a:extLst>
              <a:ext uri="{FF2B5EF4-FFF2-40B4-BE49-F238E27FC236}">
                <a16:creationId xmlns:a16="http://schemas.microsoft.com/office/drawing/2014/main" id="{EB39383A-513F-AD4D-94CC-026A77BCAD11}"/>
              </a:ext>
            </a:extLst>
          </p:cNvPr>
          <p:cNvCxnSpPr>
            <a:cxnSpLocks/>
          </p:cNvCxnSpPr>
          <p:nvPr/>
        </p:nvCxnSpPr>
        <p:spPr>
          <a:xfrm flipH="1">
            <a:off x="11156991" y="2739357"/>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3131185-0960-FD4F-A455-5390D6EDA368}"/>
              </a:ext>
            </a:extLst>
          </p:cNvPr>
          <p:cNvSpPr/>
          <p:nvPr/>
        </p:nvSpPr>
        <p:spPr>
          <a:xfrm>
            <a:off x="55196" y="3467979"/>
            <a:ext cx="153114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1984</a:t>
            </a:r>
          </a:p>
        </p:txBody>
      </p:sp>
      <p:pic>
        <p:nvPicPr>
          <p:cNvPr id="33" name="Picture 32">
            <a:extLst>
              <a:ext uri="{FF2B5EF4-FFF2-40B4-BE49-F238E27FC236}">
                <a16:creationId xmlns:a16="http://schemas.microsoft.com/office/drawing/2014/main" id="{17F2871A-DF79-6C4A-AB13-669A043D0C05}"/>
              </a:ext>
            </a:extLst>
          </p:cNvPr>
          <p:cNvPicPr>
            <a:picLocks noChangeAspect="1"/>
          </p:cNvPicPr>
          <p:nvPr/>
        </p:nvPicPr>
        <p:blipFill>
          <a:blip r:embed="rId2"/>
          <a:stretch>
            <a:fillRect/>
          </a:stretch>
        </p:blipFill>
        <p:spPr>
          <a:xfrm>
            <a:off x="4944033" y="4652196"/>
            <a:ext cx="600553" cy="600553"/>
          </a:xfrm>
          <a:prstGeom prst="rect">
            <a:avLst/>
          </a:prstGeom>
        </p:spPr>
      </p:pic>
      <p:pic>
        <p:nvPicPr>
          <p:cNvPr id="34" name="Picture 33">
            <a:extLst>
              <a:ext uri="{FF2B5EF4-FFF2-40B4-BE49-F238E27FC236}">
                <a16:creationId xmlns:a16="http://schemas.microsoft.com/office/drawing/2014/main" id="{91D24EEF-DA17-4A46-92F0-D32619D871CE}"/>
              </a:ext>
            </a:extLst>
          </p:cNvPr>
          <p:cNvPicPr>
            <a:picLocks noChangeAspect="1"/>
          </p:cNvPicPr>
          <p:nvPr/>
        </p:nvPicPr>
        <p:blipFill>
          <a:blip r:embed="rId2"/>
          <a:stretch>
            <a:fillRect/>
          </a:stretch>
        </p:blipFill>
        <p:spPr>
          <a:xfrm>
            <a:off x="7489389" y="4638642"/>
            <a:ext cx="600553" cy="600553"/>
          </a:xfrm>
          <a:prstGeom prst="rect">
            <a:avLst/>
          </a:prstGeom>
        </p:spPr>
      </p:pic>
      <p:pic>
        <p:nvPicPr>
          <p:cNvPr id="35" name="Picture 34">
            <a:extLst>
              <a:ext uri="{FF2B5EF4-FFF2-40B4-BE49-F238E27FC236}">
                <a16:creationId xmlns:a16="http://schemas.microsoft.com/office/drawing/2014/main" id="{89515CCE-B6E0-5942-8460-A929C8FB80A2}"/>
              </a:ext>
            </a:extLst>
          </p:cNvPr>
          <p:cNvPicPr>
            <a:picLocks noChangeAspect="1"/>
          </p:cNvPicPr>
          <p:nvPr/>
        </p:nvPicPr>
        <p:blipFill>
          <a:blip r:embed="rId2"/>
          <a:stretch>
            <a:fillRect/>
          </a:stretch>
        </p:blipFill>
        <p:spPr>
          <a:xfrm>
            <a:off x="5824126" y="4652195"/>
            <a:ext cx="600553" cy="600553"/>
          </a:xfrm>
          <a:prstGeom prst="rect">
            <a:avLst/>
          </a:prstGeom>
        </p:spPr>
      </p:pic>
      <p:pic>
        <p:nvPicPr>
          <p:cNvPr id="36" name="Picture 35">
            <a:extLst>
              <a:ext uri="{FF2B5EF4-FFF2-40B4-BE49-F238E27FC236}">
                <a16:creationId xmlns:a16="http://schemas.microsoft.com/office/drawing/2014/main" id="{B79C0BF4-9DC1-3B47-A909-0DC01A8E68C5}"/>
              </a:ext>
            </a:extLst>
          </p:cNvPr>
          <p:cNvPicPr>
            <a:picLocks noChangeAspect="1"/>
          </p:cNvPicPr>
          <p:nvPr/>
        </p:nvPicPr>
        <p:blipFill>
          <a:blip r:embed="rId2"/>
          <a:stretch>
            <a:fillRect/>
          </a:stretch>
        </p:blipFill>
        <p:spPr>
          <a:xfrm>
            <a:off x="6695619" y="4638641"/>
            <a:ext cx="600553" cy="600553"/>
          </a:xfrm>
          <a:prstGeom prst="rect">
            <a:avLst/>
          </a:prstGeom>
        </p:spPr>
      </p:pic>
      <p:sp>
        <p:nvSpPr>
          <p:cNvPr id="37" name="Freeform 36">
            <a:extLst>
              <a:ext uri="{FF2B5EF4-FFF2-40B4-BE49-F238E27FC236}">
                <a16:creationId xmlns:a16="http://schemas.microsoft.com/office/drawing/2014/main" id="{AE5112C9-3786-3E47-A4BA-2FA01A34AF97}"/>
              </a:ext>
            </a:extLst>
          </p:cNvPr>
          <p:cNvSpPr/>
          <p:nvPr/>
        </p:nvSpPr>
        <p:spPr>
          <a:xfrm>
            <a:off x="2638725" y="3630666"/>
            <a:ext cx="462578" cy="172123"/>
          </a:xfrm>
          <a:custGeom>
            <a:avLst/>
            <a:gdLst>
              <a:gd name="connsiteX0" fmla="*/ 0 w 462578"/>
              <a:gd name="connsiteY0" fmla="*/ 172123 h 172123"/>
              <a:gd name="connsiteX1" fmla="*/ 96818 w 462578"/>
              <a:gd name="connsiteY1" fmla="*/ 0 h 172123"/>
              <a:gd name="connsiteX2" fmla="*/ 204395 w 462578"/>
              <a:gd name="connsiteY2" fmla="*/ 150607 h 172123"/>
              <a:gd name="connsiteX3" fmla="*/ 311971 w 462578"/>
              <a:gd name="connsiteY3" fmla="*/ 32273 h 172123"/>
              <a:gd name="connsiteX4" fmla="*/ 376517 w 462578"/>
              <a:gd name="connsiteY4" fmla="*/ 161365 h 172123"/>
              <a:gd name="connsiteX5" fmla="*/ 462578 w 462578"/>
              <a:gd name="connsiteY5" fmla="*/ 10758 h 1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578" h="172123">
                <a:moveTo>
                  <a:pt x="0" y="172123"/>
                </a:moveTo>
                <a:lnTo>
                  <a:pt x="96818" y="0"/>
                </a:lnTo>
                <a:lnTo>
                  <a:pt x="204395" y="150607"/>
                </a:lnTo>
                <a:lnTo>
                  <a:pt x="311971" y="32273"/>
                </a:lnTo>
                <a:lnTo>
                  <a:pt x="376517" y="161365"/>
                </a:lnTo>
                <a:lnTo>
                  <a:pt x="462578" y="10758"/>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EDA0CD-60A7-D141-8CE3-B577BAAC4AF7}"/>
              </a:ext>
            </a:extLst>
          </p:cNvPr>
          <p:cNvSpPr/>
          <p:nvPr/>
        </p:nvSpPr>
        <p:spPr>
          <a:xfrm>
            <a:off x="6227289" y="1166776"/>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39" name="Rectangle 38">
            <a:extLst>
              <a:ext uri="{FF2B5EF4-FFF2-40B4-BE49-F238E27FC236}">
                <a16:creationId xmlns:a16="http://schemas.microsoft.com/office/drawing/2014/main" id="{7833AE2E-8270-4D40-88E3-5C937640C7CB}"/>
              </a:ext>
            </a:extLst>
          </p:cNvPr>
          <p:cNvSpPr/>
          <p:nvPr/>
        </p:nvSpPr>
        <p:spPr>
          <a:xfrm>
            <a:off x="6348266" y="561161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Life Events</a:t>
            </a:r>
          </a:p>
        </p:txBody>
      </p:sp>
      <p:graphicFrame>
        <p:nvGraphicFramePr>
          <p:cNvPr id="41" name="Content Placeholder 3">
            <a:extLst>
              <a:ext uri="{FF2B5EF4-FFF2-40B4-BE49-F238E27FC236}">
                <a16:creationId xmlns:a16="http://schemas.microsoft.com/office/drawing/2014/main" id="{547A9FDA-5509-2D4E-BA31-C691712737E6}"/>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Tree>
    <p:extLst>
      <p:ext uri="{BB962C8B-B14F-4D97-AF65-F5344CB8AC3E}">
        <p14:creationId xmlns:p14="http://schemas.microsoft.com/office/powerpoint/2010/main" val="390784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6126779" y="4364005"/>
            <a:ext cx="55778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6426046" y="411348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9847877" y="407625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H="1" flipV="1">
            <a:off x="10573994" y="4864006"/>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6882712" y="2522679"/>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flipH="1">
            <a:off x="7126976" y="3386633"/>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10350550" y="5423693"/>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5849606" y="191571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9200847" y="621318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Life Events</a:t>
            </a:r>
          </a:p>
        </p:txBody>
      </p:sp>
      <p:sp>
        <p:nvSpPr>
          <p:cNvPr id="18" name="Rectangle 17">
            <a:extLst>
              <a:ext uri="{FF2B5EF4-FFF2-40B4-BE49-F238E27FC236}">
                <a16:creationId xmlns:a16="http://schemas.microsoft.com/office/drawing/2014/main" id="{4F49B3DF-4F8B-D74A-B0AA-468A87D3DF6D}"/>
              </a:ext>
            </a:extLst>
          </p:cNvPr>
          <p:cNvSpPr/>
          <p:nvPr/>
        </p:nvSpPr>
        <p:spPr>
          <a:xfrm>
            <a:off x="1032733" y="2614108"/>
            <a:ext cx="3742467"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Cross-Sectional Design</a:t>
            </a:r>
          </a:p>
          <a:p>
            <a:pPr algn="ctr"/>
            <a:r>
              <a:rPr lang="en-US" sz="3600" b="1" dirty="0">
                <a:solidFill>
                  <a:schemeClr val="tx1"/>
                </a:solidFill>
              </a:rPr>
              <a:t>(Reverse Causality)</a:t>
            </a:r>
          </a:p>
        </p:txBody>
      </p:sp>
    </p:spTree>
    <p:extLst>
      <p:ext uri="{BB962C8B-B14F-4D97-AF65-F5344CB8AC3E}">
        <p14:creationId xmlns:p14="http://schemas.microsoft.com/office/powerpoint/2010/main" val="1991793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CEE3168-7279-354B-8596-24330BC9FC82}"/>
              </a:ext>
            </a:extLst>
          </p:cNvPr>
          <p:cNvSpPr/>
          <p:nvPr/>
        </p:nvSpPr>
        <p:spPr>
          <a:xfrm>
            <a:off x="275771" y="1117600"/>
            <a:ext cx="2859314" cy="5152570"/>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92AB0E-B258-364F-9DC3-0DD0B5545CFE}"/>
              </a:ext>
            </a:extLst>
          </p:cNvPr>
          <p:cNvSpPr/>
          <p:nvPr/>
        </p:nvSpPr>
        <p:spPr>
          <a:xfrm>
            <a:off x="442981" y="1286673"/>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56E27C3-F452-D147-A54F-55ABEC132561}"/>
              </a:ext>
            </a:extLst>
          </p:cNvPr>
          <p:cNvCxnSpPr>
            <a:cxnSpLocks/>
            <a:stCxn id="4" idx="0"/>
            <a:endCxn id="4" idx="2"/>
          </p:cNvCxnSpPr>
          <p:nvPr/>
        </p:nvCxnSpPr>
        <p:spPr>
          <a:xfrm>
            <a:off x="1702155" y="1286673"/>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7BBE74-7A5E-424A-BD82-F6B9E64C5A49}"/>
              </a:ext>
            </a:extLst>
          </p:cNvPr>
          <p:cNvCxnSpPr>
            <a:cxnSpLocks/>
            <a:stCxn id="4" idx="1"/>
            <a:endCxn id="4" idx="3"/>
          </p:cNvCxnSpPr>
          <p:nvPr/>
        </p:nvCxnSpPr>
        <p:spPr>
          <a:xfrm>
            <a:off x="442981" y="2246793"/>
            <a:ext cx="2518348"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0D9137-1639-124C-8A52-8A2F1271C875}"/>
              </a:ext>
            </a:extLst>
          </p:cNvPr>
          <p:cNvSpPr/>
          <p:nvPr/>
        </p:nvSpPr>
        <p:spPr>
          <a:xfrm>
            <a:off x="3348991" y="1289172"/>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E19E684F-1772-F84E-AF5A-FA139B795F73}"/>
              </a:ext>
            </a:extLst>
          </p:cNvPr>
          <p:cNvCxnSpPr>
            <a:cxnSpLocks/>
            <a:stCxn id="43" idx="0"/>
            <a:endCxn id="43" idx="2"/>
          </p:cNvCxnSpPr>
          <p:nvPr/>
        </p:nvCxnSpPr>
        <p:spPr>
          <a:xfrm>
            <a:off x="4608165" y="1289172"/>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1C71665-38BD-B348-B5F6-C060FCA9EEB0}"/>
              </a:ext>
            </a:extLst>
          </p:cNvPr>
          <p:cNvSpPr/>
          <p:nvPr/>
        </p:nvSpPr>
        <p:spPr>
          <a:xfrm>
            <a:off x="6255001" y="1276679"/>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AC3D58A0-0550-6243-8D0D-34B22B9E8D58}"/>
              </a:ext>
            </a:extLst>
          </p:cNvPr>
          <p:cNvCxnSpPr>
            <a:cxnSpLocks/>
            <a:stCxn id="45" idx="0"/>
            <a:endCxn id="45" idx="2"/>
          </p:cNvCxnSpPr>
          <p:nvPr/>
        </p:nvCxnSpPr>
        <p:spPr>
          <a:xfrm>
            <a:off x="7514175" y="1276679"/>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A58D2AE-1239-FF45-B279-434B25D2C7C8}"/>
              </a:ext>
            </a:extLst>
          </p:cNvPr>
          <p:cNvSpPr/>
          <p:nvPr/>
        </p:nvSpPr>
        <p:spPr>
          <a:xfrm>
            <a:off x="9161012" y="1286673"/>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0F85FA84-6ADE-7445-A327-442151526986}"/>
              </a:ext>
            </a:extLst>
          </p:cNvPr>
          <p:cNvCxnSpPr>
            <a:cxnSpLocks/>
            <a:stCxn id="47" idx="0"/>
            <a:endCxn id="47" idx="2"/>
          </p:cNvCxnSpPr>
          <p:nvPr/>
        </p:nvCxnSpPr>
        <p:spPr>
          <a:xfrm>
            <a:off x="10420186" y="1286673"/>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00A9173-61A7-1E4E-BE23-A7DE5C0CA85C}"/>
              </a:ext>
            </a:extLst>
          </p:cNvPr>
          <p:cNvSpPr/>
          <p:nvPr/>
        </p:nvSpPr>
        <p:spPr>
          <a:xfrm>
            <a:off x="442981" y="4119828"/>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2949EAFF-A78A-1C47-877F-567F1778B059}"/>
              </a:ext>
            </a:extLst>
          </p:cNvPr>
          <p:cNvCxnSpPr>
            <a:cxnSpLocks/>
            <a:stCxn id="64" idx="0"/>
            <a:endCxn id="64" idx="2"/>
          </p:cNvCxnSpPr>
          <p:nvPr/>
        </p:nvCxnSpPr>
        <p:spPr>
          <a:xfrm>
            <a:off x="1702155" y="4119828"/>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524AEB5-F982-394D-8C50-7EE3749621A8}"/>
              </a:ext>
            </a:extLst>
          </p:cNvPr>
          <p:cNvSpPr/>
          <p:nvPr/>
        </p:nvSpPr>
        <p:spPr>
          <a:xfrm>
            <a:off x="3346600" y="4122327"/>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41626AD-09C6-844C-939C-0C344718F883}"/>
              </a:ext>
            </a:extLst>
          </p:cNvPr>
          <p:cNvCxnSpPr>
            <a:cxnSpLocks/>
            <a:stCxn id="66" idx="0"/>
            <a:endCxn id="66" idx="2"/>
          </p:cNvCxnSpPr>
          <p:nvPr/>
        </p:nvCxnSpPr>
        <p:spPr>
          <a:xfrm>
            <a:off x="4605774" y="4122327"/>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D1A523A-1766-3348-91E4-A1C9F33D0537}"/>
              </a:ext>
            </a:extLst>
          </p:cNvPr>
          <p:cNvSpPr/>
          <p:nvPr/>
        </p:nvSpPr>
        <p:spPr>
          <a:xfrm>
            <a:off x="6250219" y="4109834"/>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8A4CA6FB-9D05-FC46-9B4B-F13C270B8078}"/>
              </a:ext>
            </a:extLst>
          </p:cNvPr>
          <p:cNvCxnSpPr>
            <a:cxnSpLocks/>
            <a:stCxn id="68" idx="0"/>
            <a:endCxn id="68" idx="2"/>
          </p:cNvCxnSpPr>
          <p:nvPr/>
        </p:nvCxnSpPr>
        <p:spPr>
          <a:xfrm>
            <a:off x="7509393" y="4109834"/>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35F24B0C-D8CA-CC43-8997-F00462AC1D18}"/>
              </a:ext>
            </a:extLst>
          </p:cNvPr>
          <p:cNvSpPr/>
          <p:nvPr/>
        </p:nvSpPr>
        <p:spPr>
          <a:xfrm>
            <a:off x="9153838" y="4109834"/>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6C18A15-318B-9F4D-8573-192F76316853}"/>
              </a:ext>
            </a:extLst>
          </p:cNvPr>
          <p:cNvCxnSpPr>
            <a:cxnSpLocks/>
            <a:stCxn id="70" idx="0"/>
            <a:endCxn id="70" idx="2"/>
          </p:cNvCxnSpPr>
          <p:nvPr/>
        </p:nvCxnSpPr>
        <p:spPr>
          <a:xfrm>
            <a:off x="10413012" y="4109834"/>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4C857E-DA41-9D49-9494-EB2E5A7402D0}"/>
              </a:ext>
            </a:extLst>
          </p:cNvPr>
          <p:cNvCxnSpPr>
            <a:cxnSpLocks/>
          </p:cNvCxnSpPr>
          <p:nvPr/>
        </p:nvCxnSpPr>
        <p:spPr>
          <a:xfrm>
            <a:off x="3346600" y="2481643"/>
            <a:ext cx="128416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E14FE2C-63CE-644F-A3ED-991C601EB093}"/>
              </a:ext>
            </a:extLst>
          </p:cNvPr>
          <p:cNvCxnSpPr>
            <a:cxnSpLocks/>
          </p:cNvCxnSpPr>
          <p:nvPr/>
        </p:nvCxnSpPr>
        <p:spPr>
          <a:xfrm flipV="1">
            <a:off x="4612538" y="2041929"/>
            <a:ext cx="0" cy="4572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67F7BF7-AA8B-BB4C-BAFE-2EFEE4970ECD}"/>
              </a:ext>
            </a:extLst>
          </p:cNvPr>
          <p:cNvCxnSpPr>
            <a:cxnSpLocks/>
          </p:cNvCxnSpPr>
          <p:nvPr/>
        </p:nvCxnSpPr>
        <p:spPr>
          <a:xfrm>
            <a:off x="4588986" y="2071909"/>
            <a:ext cx="128416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C3D968-77CD-594B-ABD1-953EC32EBCB8}"/>
              </a:ext>
            </a:extLst>
          </p:cNvPr>
          <p:cNvCxnSpPr>
            <a:cxnSpLocks/>
          </p:cNvCxnSpPr>
          <p:nvPr/>
        </p:nvCxnSpPr>
        <p:spPr>
          <a:xfrm>
            <a:off x="6223768" y="2041929"/>
            <a:ext cx="128416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CE835B2-3DF2-0E41-A034-594A46761704}"/>
              </a:ext>
            </a:extLst>
          </p:cNvPr>
          <p:cNvCxnSpPr>
            <a:cxnSpLocks/>
          </p:cNvCxnSpPr>
          <p:nvPr/>
        </p:nvCxnSpPr>
        <p:spPr>
          <a:xfrm>
            <a:off x="7489189" y="2027688"/>
            <a:ext cx="1284160" cy="453955"/>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C4BC01-3BC5-B243-907B-E72E926D8578}"/>
              </a:ext>
            </a:extLst>
          </p:cNvPr>
          <p:cNvCxnSpPr>
            <a:cxnSpLocks/>
          </p:cNvCxnSpPr>
          <p:nvPr/>
        </p:nvCxnSpPr>
        <p:spPr>
          <a:xfrm>
            <a:off x="9161012" y="2474495"/>
            <a:ext cx="128416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72138E-81F3-5B48-93A1-22C9BF0D121A}"/>
              </a:ext>
            </a:extLst>
          </p:cNvPr>
          <p:cNvCxnSpPr>
            <a:cxnSpLocks/>
          </p:cNvCxnSpPr>
          <p:nvPr/>
        </p:nvCxnSpPr>
        <p:spPr>
          <a:xfrm flipV="1">
            <a:off x="10424559" y="2041929"/>
            <a:ext cx="0" cy="4572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55322E-777F-294A-97D4-1E49134CB2D6}"/>
              </a:ext>
            </a:extLst>
          </p:cNvPr>
          <p:cNvCxnSpPr>
            <a:cxnSpLocks/>
          </p:cNvCxnSpPr>
          <p:nvPr/>
        </p:nvCxnSpPr>
        <p:spPr>
          <a:xfrm flipV="1">
            <a:off x="10413011" y="1506525"/>
            <a:ext cx="1284160" cy="56538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979CD5-26CC-894C-9484-9EE738DAF486}"/>
              </a:ext>
            </a:extLst>
          </p:cNvPr>
          <p:cNvCxnSpPr>
            <a:cxnSpLocks/>
          </p:cNvCxnSpPr>
          <p:nvPr/>
        </p:nvCxnSpPr>
        <p:spPr>
          <a:xfrm flipV="1">
            <a:off x="442981" y="4523811"/>
            <a:ext cx="2518348" cy="105256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CB78BF-5FDC-754B-9DF7-44CA0C8A9713}"/>
              </a:ext>
            </a:extLst>
          </p:cNvPr>
          <p:cNvCxnSpPr>
            <a:cxnSpLocks/>
          </p:cNvCxnSpPr>
          <p:nvPr/>
        </p:nvCxnSpPr>
        <p:spPr>
          <a:xfrm flipV="1">
            <a:off x="4588986" y="4931570"/>
            <a:ext cx="0" cy="4572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61A9D2-B258-7349-8CFA-284D1152C774}"/>
              </a:ext>
            </a:extLst>
          </p:cNvPr>
          <p:cNvCxnSpPr>
            <a:cxnSpLocks/>
          </p:cNvCxnSpPr>
          <p:nvPr/>
        </p:nvCxnSpPr>
        <p:spPr>
          <a:xfrm flipV="1">
            <a:off x="4580789" y="4781517"/>
            <a:ext cx="1284160" cy="56538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F956A2-0771-114E-B1E7-1BEB11A7A8BD}"/>
              </a:ext>
            </a:extLst>
          </p:cNvPr>
          <p:cNvCxnSpPr>
            <a:cxnSpLocks/>
          </p:cNvCxnSpPr>
          <p:nvPr/>
        </p:nvCxnSpPr>
        <p:spPr>
          <a:xfrm flipV="1">
            <a:off x="3338980" y="4964030"/>
            <a:ext cx="1222947" cy="548381"/>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2711A5-8F0F-6E45-BE29-8796CC15A413}"/>
              </a:ext>
            </a:extLst>
          </p:cNvPr>
          <p:cNvCxnSpPr>
            <a:cxnSpLocks/>
          </p:cNvCxnSpPr>
          <p:nvPr/>
        </p:nvCxnSpPr>
        <p:spPr>
          <a:xfrm>
            <a:off x="7461546" y="4892946"/>
            <a:ext cx="1284160" cy="453955"/>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617E3A5-DFAC-C74E-9C96-D74EA5536265}"/>
              </a:ext>
            </a:extLst>
          </p:cNvPr>
          <p:cNvCxnSpPr>
            <a:cxnSpLocks/>
          </p:cNvCxnSpPr>
          <p:nvPr/>
        </p:nvCxnSpPr>
        <p:spPr>
          <a:xfrm flipV="1">
            <a:off x="6250218" y="4892946"/>
            <a:ext cx="1222947" cy="548381"/>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9C5647F-DF8A-0B49-A72C-CF65B56C1790}"/>
              </a:ext>
            </a:extLst>
          </p:cNvPr>
          <p:cNvCxnSpPr>
            <a:cxnSpLocks/>
          </p:cNvCxnSpPr>
          <p:nvPr/>
        </p:nvCxnSpPr>
        <p:spPr>
          <a:xfrm flipV="1">
            <a:off x="10415110" y="4787637"/>
            <a:ext cx="0" cy="4572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79244A-03D5-B94F-A476-87A9DB4E5FC1}"/>
              </a:ext>
            </a:extLst>
          </p:cNvPr>
          <p:cNvCxnSpPr>
            <a:cxnSpLocks/>
          </p:cNvCxnSpPr>
          <p:nvPr/>
        </p:nvCxnSpPr>
        <p:spPr>
          <a:xfrm>
            <a:off x="10406224" y="4790882"/>
            <a:ext cx="1284160" cy="453955"/>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68CAEB-2154-554A-AE2F-3D7B5F9E74AA}"/>
              </a:ext>
            </a:extLst>
          </p:cNvPr>
          <p:cNvCxnSpPr>
            <a:cxnSpLocks/>
          </p:cNvCxnSpPr>
          <p:nvPr/>
        </p:nvCxnSpPr>
        <p:spPr>
          <a:xfrm flipV="1">
            <a:off x="9146218" y="5238221"/>
            <a:ext cx="1266793" cy="564112"/>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graphicFrame>
        <p:nvGraphicFramePr>
          <p:cNvPr id="103" name="Content Placeholder 3">
            <a:extLst>
              <a:ext uri="{FF2B5EF4-FFF2-40B4-BE49-F238E27FC236}">
                <a16:creationId xmlns:a16="http://schemas.microsoft.com/office/drawing/2014/main" id="{766F2B54-C5AE-AE47-989E-EE14898B0CCC}"/>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2" name="TextBox 1">
            <a:extLst>
              <a:ext uri="{FF2B5EF4-FFF2-40B4-BE49-F238E27FC236}">
                <a16:creationId xmlns:a16="http://schemas.microsoft.com/office/drawing/2014/main" id="{36CF2CB1-C17A-7D4A-BE1F-905FD62F5D3F}"/>
              </a:ext>
            </a:extLst>
          </p:cNvPr>
          <p:cNvSpPr txBox="1"/>
          <p:nvPr/>
        </p:nvSpPr>
        <p:spPr>
          <a:xfrm>
            <a:off x="5896066" y="6396270"/>
            <a:ext cx="6529892" cy="369332"/>
          </a:xfrm>
          <a:prstGeom prst="rect">
            <a:avLst/>
          </a:prstGeom>
          <a:noFill/>
        </p:spPr>
        <p:txBody>
          <a:bodyPr wrap="square" rtlCol="0">
            <a:spAutoFit/>
          </a:bodyPr>
          <a:lstStyle/>
          <a:p>
            <a:r>
              <a:rPr lang="en-US" dirty="0" err="1"/>
              <a:t>Schwaba</a:t>
            </a:r>
            <a:r>
              <a:rPr lang="en-US" dirty="0"/>
              <a:t> &amp; </a:t>
            </a:r>
            <a:r>
              <a:rPr lang="en-US" dirty="0" err="1"/>
              <a:t>Bleidorn</a:t>
            </a:r>
            <a:r>
              <a:rPr lang="en-US" dirty="0"/>
              <a:t>, 2017; Doss et al., 2009 ; </a:t>
            </a:r>
            <a:r>
              <a:rPr lang="en-US" dirty="0" err="1"/>
              <a:t>Bleidorn</a:t>
            </a:r>
            <a:r>
              <a:rPr lang="en-US" dirty="0"/>
              <a:t> et al., 2016</a:t>
            </a:r>
          </a:p>
        </p:txBody>
      </p:sp>
    </p:spTree>
    <p:extLst>
      <p:ext uri="{BB962C8B-B14F-4D97-AF65-F5344CB8AC3E}">
        <p14:creationId xmlns:p14="http://schemas.microsoft.com/office/powerpoint/2010/main" val="27781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P spid="66" grpId="0" animBg="1"/>
      <p:bldP spid="68" grpId="0" animBg="1"/>
      <p:bldP spid="7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CEE3168-7279-354B-8596-24330BC9FC82}"/>
              </a:ext>
            </a:extLst>
          </p:cNvPr>
          <p:cNvSpPr/>
          <p:nvPr/>
        </p:nvSpPr>
        <p:spPr>
          <a:xfrm>
            <a:off x="275771" y="1117600"/>
            <a:ext cx="2859314" cy="5152570"/>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92AB0E-B258-364F-9DC3-0DD0B5545CFE}"/>
              </a:ext>
            </a:extLst>
          </p:cNvPr>
          <p:cNvSpPr/>
          <p:nvPr/>
        </p:nvSpPr>
        <p:spPr>
          <a:xfrm>
            <a:off x="442981" y="1286673"/>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56E27C3-F452-D147-A54F-55ABEC132561}"/>
              </a:ext>
            </a:extLst>
          </p:cNvPr>
          <p:cNvCxnSpPr>
            <a:cxnSpLocks/>
            <a:stCxn id="4" idx="0"/>
            <a:endCxn id="4" idx="2"/>
          </p:cNvCxnSpPr>
          <p:nvPr/>
        </p:nvCxnSpPr>
        <p:spPr>
          <a:xfrm>
            <a:off x="1702155" y="1286673"/>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7BBE74-7A5E-424A-BD82-F6B9E64C5A49}"/>
              </a:ext>
            </a:extLst>
          </p:cNvPr>
          <p:cNvCxnSpPr>
            <a:cxnSpLocks/>
            <a:stCxn id="4" idx="1"/>
            <a:endCxn id="4" idx="3"/>
          </p:cNvCxnSpPr>
          <p:nvPr/>
        </p:nvCxnSpPr>
        <p:spPr>
          <a:xfrm>
            <a:off x="442981" y="2246793"/>
            <a:ext cx="2518348"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00A9173-61A7-1E4E-BE23-A7DE5C0CA85C}"/>
              </a:ext>
            </a:extLst>
          </p:cNvPr>
          <p:cNvSpPr/>
          <p:nvPr/>
        </p:nvSpPr>
        <p:spPr>
          <a:xfrm>
            <a:off x="442981" y="4119828"/>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2949EAFF-A78A-1C47-877F-567F1778B059}"/>
              </a:ext>
            </a:extLst>
          </p:cNvPr>
          <p:cNvCxnSpPr>
            <a:cxnSpLocks/>
            <a:stCxn id="64" idx="0"/>
            <a:endCxn id="64" idx="2"/>
          </p:cNvCxnSpPr>
          <p:nvPr/>
        </p:nvCxnSpPr>
        <p:spPr>
          <a:xfrm>
            <a:off x="1702155" y="4119828"/>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979CD5-26CC-894C-9484-9EE738DAF486}"/>
              </a:ext>
            </a:extLst>
          </p:cNvPr>
          <p:cNvCxnSpPr>
            <a:cxnSpLocks/>
          </p:cNvCxnSpPr>
          <p:nvPr/>
        </p:nvCxnSpPr>
        <p:spPr>
          <a:xfrm flipV="1">
            <a:off x="442981" y="4523811"/>
            <a:ext cx="2518348" cy="105256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524AEB5-F982-394D-8C50-7EE3749621A8}"/>
              </a:ext>
            </a:extLst>
          </p:cNvPr>
          <p:cNvSpPr/>
          <p:nvPr/>
        </p:nvSpPr>
        <p:spPr>
          <a:xfrm>
            <a:off x="5492656" y="1849338"/>
            <a:ext cx="4908643" cy="33325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241626AD-09C6-844C-939C-0C344718F883}"/>
              </a:ext>
            </a:extLst>
          </p:cNvPr>
          <p:cNvCxnSpPr>
            <a:cxnSpLocks/>
            <a:stCxn id="66" idx="0"/>
            <a:endCxn id="66" idx="2"/>
          </p:cNvCxnSpPr>
          <p:nvPr/>
        </p:nvCxnSpPr>
        <p:spPr>
          <a:xfrm>
            <a:off x="7946977" y="1849338"/>
            <a:ext cx="0" cy="3332573"/>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CB78BF-5FDC-754B-9DF7-44CA0C8A9713}"/>
              </a:ext>
            </a:extLst>
          </p:cNvPr>
          <p:cNvCxnSpPr>
            <a:cxnSpLocks/>
          </p:cNvCxnSpPr>
          <p:nvPr/>
        </p:nvCxnSpPr>
        <p:spPr>
          <a:xfrm flipV="1">
            <a:off x="7939654" y="3253778"/>
            <a:ext cx="0" cy="79347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61A9D2-B258-7349-8CFA-284D1152C774}"/>
              </a:ext>
            </a:extLst>
          </p:cNvPr>
          <p:cNvCxnSpPr>
            <a:cxnSpLocks/>
          </p:cNvCxnSpPr>
          <p:nvPr/>
        </p:nvCxnSpPr>
        <p:spPr>
          <a:xfrm flipH="1" flipV="1">
            <a:off x="7898276" y="3270169"/>
            <a:ext cx="2503023" cy="981223"/>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F956A2-0771-114E-B1E7-1BEB11A7A8BD}"/>
              </a:ext>
            </a:extLst>
          </p:cNvPr>
          <p:cNvCxnSpPr>
            <a:cxnSpLocks/>
          </p:cNvCxnSpPr>
          <p:nvPr/>
        </p:nvCxnSpPr>
        <p:spPr>
          <a:xfrm flipH="1" flipV="1">
            <a:off x="5539967" y="3045791"/>
            <a:ext cx="2383709" cy="95171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graphicFrame>
        <p:nvGraphicFramePr>
          <p:cNvPr id="103" name="Content Placeholder 3">
            <a:extLst>
              <a:ext uri="{FF2B5EF4-FFF2-40B4-BE49-F238E27FC236}">
                <a16:creationId xmlns:a16="http://schemas.microsoft.com/office/drawing/2014/main" id="{766F2B54-C5AE-AE47-989E-EE14898B0CCC}"/>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sp>
        <p:nvSpPr>
          <p:cNvPr id="2" name="TextBox 1">
            <a:extLst>
              <a:ext uri="{FF2B5EF4-FFF2-40B4-BE49-F238E27FC236}">
                <a16:creationId xmlns:a16="http://schemas.microsoft.com/office/drawing/2014/main" id="{36CF2CB1-C17A-7D4A-BE1F-905FD62F5D3F}"/>
              </a:ext>
            </a:extLst>
          </p:cNvPr>
          <p:cNvSpPr txBox="1"/>
          <p:nvPr/>
        </p:nvSpPr>
        <p:spPr>
          <a:xfrm>
            <a:off x="5896066" y="6396270"/>
            <a:ext cx="6529892" cy="369332"/>
          </a:xfrm>
          <a:prstGeom prst="rect">
            <a:avLst/>
          </a:prstGeom>
          <a:noFill/>
        </p:spPr>
        <p:txBody>
          <a:bodyPr wrap="square" rtlCol="0">
            <a:spAutoFit/>
          </a:bodyPr>
          <a:lstStyle/>
          <a:p>
            <a:r>
              <a:rPr lang="en-US" dirty="0" err="1"/>
              <a:t>Schwaba</a:t>
            </a:r>
            <a:r>
              <a:rPr lang="en-US" dirty="0"/>
              <a:t> &amp; </a:t>
            </a:r>
            <a:r>
              <a:rPr lang="en-US" dirty="0" err="1"/>
              <a:t>Bleidorn</a:t>
            </a:r>
            <a:r>
              <a:rPr lang="en-US" dirty="0"/>
              <a:t>, 2017; Doss et al., 2009 ; </a:t>
            </a:r>
            <a:r>
              <a:rPr lang="en-US" dirty="0" err="1"/>
              <a:t>Bleidorn</a:t>
            </a:r>
            <a:r>
              <a:rPr lang="en-US" dirty="0"/>
              <a:t> et al., 2016</a:t>
            </a:r>
          </a:p>
        </p:txBody>
      </p:sp>
      <p:sp>
        <p:nvSpPr>
          <p:cNvPr id="10" name="TextBox 9">
            <a:extLst>
              <a:ext uri="{FF2B5EF4-FFF2-40B4-BE49-F238E27FC236}">
                <a16:creationId xmlns:a16="http://schemas.microsoft.com/office/drawing/2014/main" id="{7BB10C29-27C9-DF4C-BB7E-737CE2923965}"/>
              </a:ext>
            </a:extLst>
          </p:cNvPr>
          <p:cNvSpPr txBox="1"/>
          <p:nvPr/>
        </p:nvSpPr>
        <p:spPr>
          <a:xfrm>
            <a:off x="7010400" y="5436983"/>
            <a:ext cx="1968500" cy="400110"/>
          </a:xfrm>
          <a:prstGeom prst="rect">
            <a:avLst/>
          </a:prstGeom>
          <a:noFill/>
        </p:spPr>
        <p:txBody>
          <a:bodyPr wrap="square" rtlCol="0">
            <a:spAutoFit/>
          </a:bodyPr>
          <a:lstStyle/>
          <a:p>
            <a:pPr algn="ctr"/>
            <a:r>
              <a:rPr lang="en-US" sz="2000" b="1" dirty="0"/>
              <a:t>Retirement</a:t>
            </a:r>
          </a:p>
        </p:txBody>
      </p:sp>
      <p:sp>
        <p:nvSpPr>
          <p:cNvPr id="49" name="TextBox 48">
            <a:extLst>
              <a:ext uri="{FF2B5EF4-FFF2-40B4-BE49-F238E27FC236}">
                <a16:creationId xmlns:a16="http://schemas.microsoft.com/office/drawing/2014/main" id="{1F5E848B-99BF-D74F-AA04-76ADD4901515}"/>
              </a:ext>
            </a:extLst>
          </p:cNvPr>
          <p:cNvSpPr txBox="1"/>
          <p:nvPr/>
        </p:nvSpPr>
        <p:spPr>
          <a:xfrm>
            <a:off x="6450990" y="1286673"/>
            <a:ext cx="2991974" cy="400110"/>
          </a:xfrm>
          <a:prstGeom prst="rect">
            <a:avLst/>
          </a:prstGeom>
          <a:noFill/>
        </p:spPr>
        <p:txBody>
          <a:bodyPr wrap="square" rtlCol="0">
            <a:spAutoFit/>
          </a:bodyPr>
          <a:lstStyle/>
          <a:p>
            <a:pPr algn="ctr"/>
            <a:r>
              <a:rPr lang="en-US" sz="2000" b="1" dirty="0"/>
              <a:t>Openness, Agreeableness</a:t>
            </a:r>
          </a:p>
        </p:txBody>
      </p:sp>
    </p:spTree>
    <p:extLst>
      <p:ext uri="{BB962C8B-B14F-4D97-AF65-F5344CB8AC3E}">
        <p14:creationId xmlns:p14="http://schemas.microsoft.com/office/powerpoint/2010/main" val="2437546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CEE3168-7279-354B-8596-24330BC9FC82}"/>
              </a:ext>
            </a:extLst>
          </p:cNvPr>
          <p:cNvSpPr/>
          <p:nvPr/>
        </p:nvSpPr>
        <p:spPr>
          <a:xfrm>
            <a:off x="275771" y="1117600"/>
            <a:ext cx="2859314" cy="5152570"/>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92AB0E-B258-364F-9DC3-0DD0B5545CFE}"/>
              </a:ext>
            </a:extLst>
          </p:cNvPr>
          <p:cNvSpPr/>
          <p:nvPr/>
        </p:nvSpPr>
        <p:spPr>
          <a:xfrm>
            <a:off x="442981" y="1286673"/>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56E27C3-F452-D147-A54F-55ABEC132561}"/>
              </a:ext>
            </a:extLst>
          </p:cNvPr>
          <p:cNvCxnSpPr>
            <a:cxnSpLocks/>
            <a:stCxn id="4" idx="0"/>
            <a:endCxn id="4" idx="2"/>
          </p:cNvCxnSpPr>
          <p:nvPr/>
        </p:nvCxnSpPr>
        <p:spPr>
          <a:xfrm>
            <a:off x="1702155" y="1286673"/>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7BBE74-7A5E-424A-BD82-F6B9E64C5A49}"/>
              </a:ext>
            </a:extLst>
          </p:cNvPr>
          <p:cNvCxnSpPr>
            <a:cxnSpLocks/>
            <a:stCxn id="4" idx="1"/>
            <a:endCxn id="4" idx="3"/>
          </p:cNvCxnSpPr>
          <p:nvPr/>
        </p:nvCxnSpPr>
        <p:spPr>
          <a:xfrm>
            <a:off x="442981" y="2246793"/>
            <a:ext cx="2518348"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00A9173-61A7-1E4E-BE23-A7DE5C0CA85C}"/>
              </a:ext>
            </a:extLst>
          </p:cNvPr>
          <p:cNvSpPr/>
          <p:nvPr/>
        </p:nvSpPr>
        <p:spPr>
          <a:xfrm>
            <a:off x="442981" y="4119828"/>
            <a:ext cx="2518348" cy="19202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2949EAFF-A78A-1C47-877F-567F1778B059}"/>
              </a:ext>
            </a:extLst>
          </p:cNvPr>
          <p:cNvCxnSpPr>
            <a:cxnSpLocks/>
            <a:stCxn id="64" idx="0"/>
            <a:endCxn id="64" idx="2"/>
          </p:cNvCxnSpPr>
          <p:nvPr/>
        </p:nvCxnSpPr>
        <p:spPr>
          <a:xfrm>
            <a:off x="1702155" y="4119828"/>
            <a:ext cx="0" cy="192024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979CD5-26CC-894C-9484-9EE738DAF486}"/>
              </a:ext>
            </a:extLst>
          </p:cNvPr>
          <p:cNvCxnSpPr>
            <a:cxnSpLocks/>
          </p:cNvCxnSpPr>
          <p:nvPr/>
        </p:nvCxnSpPr>
        <p:spPr>
          <a:xfrm flipV="1">
            <a:off x="442981" y="4523811"/>
            <a:ext cx="2518348" cy="105256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graphicFrame>
        <p:nvGraphicFramePr>
          <p:cNvPr id="103" name="Content Placeholder 3">
            <a:extLst>
              <a:ext uri="{FF2B5EF4-FFF2-40B4-BE49-F238E27FC236}">
                <a16:creationId xmlns:a16="http://schemas.microsoft.com/office/drawing/2014/main" id="{766F2B54-C5AE-AE47-989E-EE14898B0CCC}"/>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93375463"/>
                  </a:ext>
                </a:extLst>
              </a:tr>
            </a:tbl>
          </a:graphicData>
        </a:graphic>
      </p:graphicFrame>
      <p:grpSp>
        <p:nvGrpSpPr>
          <p:cNvPr id="35" name="Group 34">
            <a:extLst>
              <a:ext uri="{FF2B5EF4-FFF2-40B4-BE49-F238E27FC236}">
                <a16:creationId xmlns:a16="http://schemas.microsoft.com/office/drawing/2014/main" id="{0C5994CD-1536-2546-B589-7580F46E89EF}"/>
              </a:ext>
            </a:extLst>
          </p:cNvPr>
          <p:cNvGrpSpPr/>
          <p:nvPr/>
        </p:nvGrpSpPr>
        <p:grpSpPr>
          <a:xfrm>
            <a:off x="3503818" y="2070917"/>
            <a:ext cx="4023360" cy="2972801"/>
            <a:chOff x="3503818" y="2070917"/>
            <a:chExt cx="4023360" cy="2972801"/>
          </a:xfrm>
        </p:grpSpPr>
        <p:sp>
          <p:nvSpPr>
            <p:cNvPr id="49" name="Rectangle 48">
              <a:extLst>
                <a:ext uri="{FF2B5EF4-FFF2-40B4-BE49-F238E27FC236}">
                  <a16:creationId xmlns:a16="http://schemas.microsoft.com/office/drawing/2014/main" id="{658BB7E5-7B47-E848-A625-7C0F156248D9}"/>
                </a:ext>
              </a:extLst>
            </p:cNvPr>
            <p:cNvSpPr/>
            <p:nvPr/>
          </p:nvSpPr>
          <p:spPr>
            <a:xfrm>
              <a:off x="3503818" y="2070917"/>
              <a:ext cx="4023360" cy="29728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8A8FB36-65DA-8346-90FD-627D8C678E56}"/>
                </a:ext>
              </a:extLst>
            </p:cNvPr>
            <p:cNvCxnSpPr>
              <a:cxnSpLocks/>
              <a:stCxn id="49" idx="1"/>
            </p:cNvCxnSpPr>
            <p:nvPr/>
          </p:nvCxnSpPr>
          <p:spPr>
            <a:xfrm flipV="1">
              <a:off x="3503818" y="2549739"/>
              <a:ext cx="4023360" cy="1007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8A7F42D-6D1C-9749-898E-C7867DC8B2EB}"/>
                </a:ext>
              </a:extLst>
            </p:cNvPr>
            <p:cNvCxnSpPr>
              <a:cxnSpLocks/>
              <a:stCxn id="49" idx="1"/>
            </p:cNvCxnSpPr>
            <p:nvPr/>
          </p:nvCxnSpPr>
          <p:spPr>
            <a:xfrm>
              <a:off x="3503818" y="3557318"/>
              <a:ext cx="4023360" cy="100757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812296-132C-0C46-9662-B1297B1203B9}"/>
                </a:ext>
              </a:extLst>
            </p:cNvPr>
            <p:cNvCxnSpPr>
              <a:cxnSpLocks/>
              <a:stCxn id="49" idx="1"/>
              <a:endCxn id="49" idx="3"/>
            </p:cNvCxnSpPr>
            <p:nvPr/>
          </p:nvCxnSpPr>
          <p:spPr>
            <a:xfrm>
              <a:off x="3503818" y="3557318"/>
              <a:ext cx="402336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076590BA-C5B7-BD40-A09A-FEC46232A654}"/>
              </a:ext>
            </a:extLst>
          </p:cNvPr>
          <p:cNvCxnSpPr>
            <a:cxnSpLocks/>
          </p:cNvCxnSpPr>
          <p:nvPr/>
        </p:nvCxnSpPr>
        <p:spPr>
          <a:xfrm>
            <a:off x="3571240" y="3533308"/>
            <a:ext cx="3955937" cy="0"/>
          </a:xfrm>
          <a:prstGeom prst="line">
            <a:avLst/>
          </a:prstGeom>
          <a:ln w="76200">
            <a:solidFill>
              <a:srgbClr val="302EF8"/>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175AA884-F3A6-3641-AF46-05271061C47E}"/>
              </a:ext>
            </a:extLst>
          </p:cNvPr>
          <p:cNvGrpSpPr/>
          <p:nvPr/>
        </p:nvGrpSpPr>
        <p:grpSpPr>
          <a:xfrm>
            <a:off x="7895910" y="2070917"/>
            <a:ext cx="4023361" cy="2972801"/>
            <a:chOff x="7895910" y="2070917"/>
            <a:chExt cx="4023361" cy="2972801"/>
          </a:xfrm>
        </p:grpSpPr>
        <p:sp>
          <p:nvSpPr>
            <p:cNvPr id="41" name="Rectangle 40">
              <a:extLst>
                <a:ext uri="{FF2B5EF4-FFF2-40B4-BE49-F238E27FC236}">
                  <a16:creationId xmlns:a16="http://schemas.microsoft.com/office/drawing/2014/main" id="{2904BE73-DCA0-B045-B9D4-15C3144C44E5}"/>
                </a:ext>
              </a:extLst>
            </p:cNvPr>
            <p:cNvSpPr/>
            <p:nvPr/>
          </p:nvSpPr>
          <p:spPr>
            <a:xfrm>
              <a:off x="7895911" y="2070917"/>
              <a:ext cx="4023360" cy="29728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565C94D-B673-ED4C-979E-DCA72A7F24A9}"/>
                </a:ext>
              </a:extLst>
            </p:cNvPr>
            <p:cNvCxnSpPr>
              <a:cxnSpLocks/>
              <a:stCxn id="41" idx="0"/>
              <a:endCxn id="41" idx="2"/>
            </p:cNvCxnSpPr>
            <p:nvPr/>
          </p:nvCxnSpPr>
          <p:spPr>
            <a:xfrm>
              <a:off x="9907591" y="2070917"/>
              <a:ext cx="0" cy="2972801"/>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5CC7EEA-07CC-434F-8816-87DD6DAEE250}"/>
                </a:ext>
              </a:extLst>
            </p:cNvPr>
            <p:cNvCxnSpPr>
              <a:cxnSpLocks/>
            </p:cNvCxnSpPr>
            <p:nvPr/>
          </p:nvCxnSpPr>
          <p:spPr>
            <a:xfrm flipV="1">
              <a:off x="9907591" y="2769226"/>
              <a:ext cx="2011680" cy="54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A78720-6C96-C64D-A1B6-D30FA9732266}"/>
                </a:ext>
              </a:extLst>
            </p:cNvPr>
            <p:cNvCxnSpPr>
              <a:cxnSpLocks/>
            </p:cNvCxnSpPr>
            <p:nvPr/>
          </p:nvCxnSpPr>
          <p:spPr>
            <a:xfrm>
              <a:off x="7895910" y="3427857"/>
              <a:ext cx="2011680" cy="68581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9DE0013-EFE4-ED42-AD33-0D65FEF011D0}"/>
                </a:ext>
              </a:extLst>
            </p:cNvPr>
            <p:cNvCxnSpPr>
              <a:cxnSpLocks/>
            </p:cNvCxnSpPr>
            <p:nvPr/>
          </p:nvCxnSpPr>
          <p:spPr>
            <a:xfrm>
              <a:off x="7895911" y="2953569"/>
              <a:ext cx="2011680" cy="72162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06DCBD-7CF8-F847-9583-F495AAE881F1}"/>
                </a:ext>
              </a:extLst>
            </p:cNvPr>
            <p:cNvCxnSpPr>
              <a:cxnSpLocks/>
            </p:cNvCxnSpPr>
            <p:nvPr/>
          </p:nvCxnSpPr>
          <p:spPr>
            <a:xfrm flipV="1">
              <a:off x="9907591" y="3180525"/>
              <a:ext cx="2011680" cy="494665"/>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4668AC3E-2954-3140-B782-FC3FD1ED9DFC}"/>
              </a:ext>
            </a:extLst>
          </p:cNvPr>
          <p:cNvCxnSpPr>
            <a:cxnSpLocks/>
          </p:cNvCxnSpPr>
          <p:nvPr/>
        </p:nvCxnSpPr>
        <p:spPr>
          <a:xfrm>
            <a:off x="7895910" y="2946506"/>
            <a:ext cx="2011680" cy="721620"/>
          </a:xfrm>
          <a:prstGeom prst="line">
            <a:avLst/>
          </a:prstGeom>
          <a:ln w="76200">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5A4B7E3-95DD-5444-8F25-B3762BF07ABE}"/>
              </a:ext>
            </a:extLst>
          </p:cNvPr>
          <p:cNvCxnSpPr>
            <a:cxnSpLocks/>
          </p:cNvCxnSpPr>
          <p:nvPr/>
        </p:nvCxnSpPr>
        <p:spPr>
          <a:xfrm flipV="1">
            <a:off x="9907590" y="3173462"/>
            <a:ext cx="2011681" cy="494664"/>
          </a:xfrm>
          <a:prstGeom prst="line">
            <a:avLst/>
          </a:prstGeom>
          <a:ln w="76200">
            <a:solidFill>
              <a:srgbClr val="302EF8"/>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C5AB18-AB3D-7447-B913-33F4B21F512F}"/>
              </a:ext>
            </a:extLst>
          </p:cNvPr>
          <p:cNvSpPr/>
          <p:nvPr/>
        </p:nvSpPr>
        <p:spPr>
          <a:xfrm>
            <a:off x="5891062" y="683901"/>
            <a:ext cx="3684738" cy="1178402"/>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 Time</a:t>
            </a:r>
          </a:p>
        </p:txBody>
      </p:sp>
    </p:spTree>
    <p:extLst>
      <p:ext uri="{BB962C8B-B14F-4D97-AF65-F5344CB8AC3E}">
        <p14:creationId xmlns:p14="http://schemas.microsoft.com/office/powerpoint/2010/main" val="176257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1D238B-18E7-6349-99B1-3F4EF7179890}"/>
              </a:ext>
            </a:extLst>
          </p:cNvPr>
          <p:cNvGrpSpPr/>
          <p:nvPr/>
        </p:nvGrpSpPr>
        <p:grpSpPr>
          <a:xfrm>
            <a:off x="1263413" y="2192522"/>
            <a:ext cx="4021182" cy="2971800"/>
            <a:chOff x="1263413" y="2192522"/>
            <a:chExt cx="4021182" cy="2971800"/>
          </a:xfrm>
        </p:grpSpPr>
        <p:sp>
          <p:nvSpPr>
            <p:cNvPr id="5" name="Rectangle 4">
              <a:extLst>
                <a:ext uri="{FF2B5EF4-FFF2-40B4-BE49-F238E27FC236}">
                  <a16:creationId xmlns:a16="http://schemas.microsoft.com/office/drawing/2014/main" id="{4E64E545-2E3A-5F4D-AD1B-17197A53D4E0}"/>
                </a:ext>
              </a:extLst>
            </p:cNvPr>
            <p:cNvSpPr/>
            <p:nvPr/>
          </p:nvSpPr>
          <p:spPr>
            <a:xfrm>
              <a:off x="1263413" y="21925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4EE7020-BB5F-AB41-8BDB-9A78772484B1}"/>
                </a:ext>
              </a:extLst>
            </p:cNvPr>
            <p:cNvCxnSpPr>
              <a:cxnSpLocks/>
            </p:cNvCxnSpPr>
            <p:nvPr/>
          </p:nvCxnSpPr>
          <p:spPr>
            <a:xfrm>
              <a:off x="1695459" y="2192522"/>
              <a:ext cx="0" cy="297180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A809F860-D299-5F49-8448-B76CE0373B95}"/>
              </a:ext>
            </a:extLst>
          </p:cNvPr>
          <p:cNvCxnSpPr>
            <a:cxnSpLocks/>
          </p:cNvCxnSpPr>
          <p:nvPr/>
        </p:nvCxnSpPr>
        <p:spPr>
          <a:xfrm>
            <a:off x="1695459" y="2806300"/>
            <a:ext cx="3589136" cy="0"/>
          </a:xfrm>
          <a:prstGeom prst="line">
            <a:avLst/>
          </a:prstGeom>
          <a:ln w="603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1A12EF-DC84-204C-8327-539E2AEBEC97}"/>
              </a:ext>
            </a:extLst>
          </p:cNvPr>
          <p:cNvCxnSpPr>
            <a:cxnSpLocks/>
          </p:cNvCxnSpPr>
          <p:nvPr/>
        </p:nvCxnSpPr>
        <p:spPr>
          <a:xfrm>
            <a:off x="2592480" y="2998143"/>
            <a:ext cx="2692115" cy="1154965"/>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34C675-3F12-9446-904A-124277E4FC8D}"/>
              </a:ext>
            </a:extLst>
          </p:cNvPr>
          <p:cNvCxnSpPr>
            <a:cxnSpLocks/>
          </p:cNvCxnSpPr>
          <p:nvPr/>
        </p:nvCxnSpPr>
        <p:spPr>
          <a:xfrm>
            <a:off x="1695459" y="4423089"/>
            <a:ext cx="3589136" cy="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D199D01-A674-4043-BA6D-02EE078AD54F}"/>
              </a:ext>
            </a:extLst>
          </p:cNvPr>
          <p:cNvSpPr txBox="1"/>
          <p:nvPr/>
        </p:nvSpPr>
        <p:spPr>
          <a:xfrm>
            <a:off x="2730176" y="2436968"/>
            <a:ext cx="1087655" cy="369332"/>
          </a:xfrm>
          <a:prstGeom prst="rect">
            <a:avLst/>
          </a:prstGeom>
          <a:noFill/>
        </p:spPr>
        <p:txBody>
          <a:bodyPr wrap="square" rtlCol="0">
            <a:spAutoFit/>
          </a:bodyPr>
          <a:lstStyle/>
          <a:p>
            <a:pPr algn="ctr"/>
            <a:r>
              <a:rPr lang="en-US" b="1" dirty="0"/>
              <a:t>chronic</a:t>
            </a:r>
          </a:p>
        </p:txBody>
      </p:sp>
      <p:sp>
        <p:nvSpPr>
          <p:cNvPr id="18" name="TextBox 17">
            <a:extLst>
              <a:ext uri="{FF2B5EF4-FFF2-40B4-BE49-F238E27FC236}">
                <a16:creationId xmlns:a16="http://schemas.microsoft.com/office/drawing/2014/main" id="{EA8ED11C-51BB-734C-A7BF-E93717958EA3}"/>
              </a:ext>
            </a:extLst>
          </p:cNvPr>
          <p:cNvSpPr txBox="1"/>
          <p:nvPr/>
        </p:nvSpPr>
        <p:spPr>
          <a:xfrm rot="1472412">
            <a:off x="2863325" y="2984817"/>
            <a:ext cx="1087655" cy="369332"/>
          </a:xfrm>
          <a:prstGeom prst="rect">
            <a:avLst/>
          </a:prstGeom>
          <a:noFill/>
        </p:spPr>
        <p:txBody>
          <a:bodyPr wrap="square" rtlCol="0">
            <a:spAutoFit/>
          </a:bodyPr>
          <a:lstStyle/>
          <a:p>
            <a:pPr algn="ctr"/>
            <a:r>
              <a:rPr lang="en-US" b="1" dirty="0"/>
              <a:t>recovery</a:t>
            </a:r>
          </a:p>
        </p:txBody>
      </p:sp>
      <p:sp>
        <p:nvSpPr>
          <p:cNvPr id="19" name="TextBox 18">
            <a:extLst>
              <a:ext uri="{FF2B5EF4-FFF2-40B4-BE49-F238E27FC236}">
                <a16:creationId xmlns:a16="http://schemas.microsoft.com/office/drawing/2014/main" id="{66E8DE29-1453-2844-940E-D26976C56D3A}"/>
              </a:ext>
            </a:extLst>
          </p:cNvPr>
          <p:cNvSpPr txBox="1"/>
          <p:nvPr/>
        </p:nvSpPr>
        <p:spPr>
          <a:xfrm>
            <a:off x="2892756" y="4095320"/>
            <a:ext cx="1087655" cy="369332"/>
          </a:xfrm>
          <a:prstGeom prst="rect">
            <a:avLst/>
          </a:prstGeom>
          <a:noFill/>
        </p:spPr>
        <p:txBody>
          <a:bodyPr wrap="square" rtlCol="0">
            <a:spAutoFit/>
          </a:bodyPr>
          <a:lstStyle/>
          <a:p>
            <a:pPr algn="ctr"/>
            <a:r>
              <a:rPr lang="en-US" b="1" dirty="0"/>
              <a:t>resilience</a:t>
            </a:r>
          </a:p>
        </p:txBody>
      </p:sp>
      <p:cxnSp>
        <p:nvCxnSpPr>
          <p:cNvPr id="20" name="Straight Connector 19">
            <a:extLst>
              <a:ext uri="{FF2B5EF4-FFF2-40B4-BE49-F238E27FC236}">
                <a16:creationId xmlns:a16="http://schemas.microsoft.com/office/drawing/2014/main" id="{ADF7C381-29D7-4341-A6B8-BB12AAA16969}"/>
              </a:ext>
            </a:extLst>
          </p:cNvPr>
          <p:cNvCxnSpPr>
            <a:cxnSpLocks/>
          </p:cNvCxnSpPr>
          <p:nvPr/>
        </p:nvCxnSpPr>
        <p:spPr>
          <a:xfrm>
            <a:off x="1692427" y="4151977"/>
            <a:ext cx="2125404" cy="0"/>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EAA9E9D-5FDE-574F-8784-C6613CF014AD}"/>
              </a:ext>
            </a:extLst>
          </p:cNvPr>
          <p:cNvCxnSpPr>
            <a:cxnSpLocks/>
          </p:cNvCxnSpPr>
          <p:nvPr/>
        </p:nvCxnSpPr>
        <p:spPr>
          <a:xfrm flipV="1">
            <a:off x="3817831" y="3004409"/>
            <a:ext cx="1466764" cy="1149736"/>
          </a:xfrm>
          <a:prstGeom prst="line">
            <a:avLst/>
          </a:prstGeom>
          <a:ln w="603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8B3C9B-D2B6-134A-AFFF-B3BA3CE55E2F}"/>
              </a:ext>
            </a:extLst>
          </p:cNvPr>
          <p:cNvSpPr txBox="1"/>
          <p:nvPr/>
        </p:nvSpPr>
        <p:spPr>
          <a:xfrm>
            <a:off x="2211301" y="3789991"/>
            <a:ext cx="1087655" cy="369332"/>
          </a:xfrm>
          <a:prstGeom prst="rect">
            <a:avLst/>
          </a:prstGeom>
          <a:noFill/>
        </p:spPr>
        <p:txBody>
          <a:bodyPr wrap="square" rtlCol="0">
            <a:spAutoFit/>
          </a:bodyPr>
          <a:lstStyle/>
          <a:p>
            <a:pPr algn="ctr"/>
            <a:r>
              <a:rPr lang="en-US" b="1" dirty="0"/>
              <a:t>delayed</a:t>
            </a:r>
          </a:p>
        </p:txBody>
      </p:sp>
      <p:cxnSp>
        <p:nvCxnSpPr>
          <p:cNvPr id="28" name="Straight Connector 27">
            <a:extLst>
              <a:ext uri="{FF2B5EF4-FFF2-40B4-BE49-F238E27FC236}">
                <a16:creationId xmlns:a16="http://schemas.microsoft.com/office/drawing/2014/main" id="{819A639A-4FB8-3849-B7A4-00F265910FCC}"/>
              </a:ext>
            </a:extLst>
          </p:cNvPr>
          <p:cNvCxnSpPr>
            <a:cxnSpLocks/>
          </p:cNvCxnSpPr>
          <p:nvPr/>
        </p:nvCxnSpPr>
        <p:spPr>
          <a:xfrm>
            <a:off x="1695459" y="2991631"/>
            <a:ext cx="897021"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3680886-BD90-0749-9EBC-88736302B8CB}"/>
              </a:ext>
            </a:extLst>
          </p:cNvPr>
          <p:cNvGrpSpPr/>
          <p:nvPr/>
        </p:nvGrpSpPr>
        <p:grpSpPr>
          <a:xfrm>
            <a:off x="6935151" y="638806"/>
            <a:ext cx="3422556" cy="2765578"/>
            <a:chOff x="6935151" y="638806"/>
            <a:chExt cx="3422556" cy="2765578"/>
          </a:xfrm>
        </p:grpSpPr>
        <p:grpSp>
          <p:nvGrpSpPr>
            <p:cNvPr id="67" name="Group 66">
              <a:extLst>
                <a:ext uri="{FF2B5EF4-FFF2-40B4-BE49-F238E27FC236}">
                  <a16:creationId xmlns:a16="http://schemas.microsoft.com/office/drawing/2014/main" id="{DDB7247A-4ACA-6240-BC31-DE93C10047DF}"/>
                </a:ext>
              </a:extLst>
            </p:cNvPr>
            <p:cNvGrpSpPr/>
            <p:nvPr/>
          </p:nvGrpSpPr>
          <p:grpSpPr>
            <a:xfrm>
              <a:off x="6935151" y="638806"/>
              <a:ext cx="3422556" cy="2765578"/>
              <a:chOff x="6915421" y="-135570"/>
              <a:chExt cx="4055317" cy="3533288"/>
            </a:xfrm>
          </p:grpSpPr>
          <p:grpSp>
            <p:nvGrpSpPr>
              <p:cNvPr id="54" name="Group 53">
                <a:extLst>
                  <a:ext uri="{FF2B5EF4-FFF2-40B4-BE49-F238E27FC236}">
                    <a16:creationId xmlns:a16="http://schemas.microsoft.com/office/drawing/2014/main" id="{AAFC99BB-366C-BE49-92E6-6618C95D8FC7}"/>
                  </a:ext>
                </a:extLst>
              </p:cNvPr>
              <p:cNvGrpSpPr/>
              <p:nvPr/>
            </p:nvGrpSpPr>
            <p:grpSpPr>
              <a:xfrm>
                <a:off x="6915421" y="-135570"/>
                <a:ext cx="3970751" cy="3533288"/>
                <a:chOff x="5637483" y="971881"/>
                <a:chExt cx="5617699" cy="4881800"/>
              </a:xfrm>
            </p:grpSpPr>
            <p:sp>
              <p:nvSpPr>
                <p:cNvPr id="55" name="Arc 54">
                  <a:extLst>
                    <a:ext uri="{FF2B5EF4-FFF2-40B4-BE49-F238E27FC236}">
                      <a16:creationId xmlns:a16="http://schemas.microsoft.com/office/drawing/2014/main" id="{35F199C4-49E3-4B41-85D2-FFA093C2DE8E}"/>
                    </a:ext>
                  </a:extLst>
                </p:cNvPr>
                <p:cNvSpPr/>
                <p:nvPr/>
              </p:nvSpPr>
              <p:spPr>
                <a:xfrm rot="5400000">
                  <a:off x="8460607" y="2897541"/>
                  <a:ext cx="2396690" cy="2142661"/>
                </a:xfrm>
                <a:prstGeom prst="arc">
                  <a:avLst>
                    <a:gd name="adj1" fmla="val 19791120"/>
                    <a:gd name="adj2" fmla="val 432674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FBC2AC38-52C5-1B47-ADF7-D8F031876B83}"/>
                    </a:ext>
                  </a:extLst>
                </p:cNvPr>
                <p:cNvSpPr/>
                <p:nvPr/>
              </p:nvSpPr>
              <p:spPr>
                <a:xfrm rot="965635" flipV="1">
                  <a:off x="6470357" y="3449336"/>
                  <a:ext cx="2186828" cy="2404345"/>
                </a:xfrm>
                <a:prstGeom prst="arc">
                  <a:avLst>
                    <a:gd name="adj1" fmla="val 1561782"/>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B02A8DF0-45D7-CA44-A26D-F124D314BBFF}"/>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9195EBD9-C520-4946-8D9C-A0AC47EEDD9A}"/>
                    </a:ext>
                  </a:extLst>
                </p:cNvPr>
                <p:cNvSpPr/>
                <p:nvPr/>
              </p:nvSpPr>
              <p:spPr>
                <a:xfrm rot="6325039" flipV="1">
                  <a:off x="8431513" y="2290518"/>
                  <a:ext cx="4142305" cy="1505032"/>
                </a:xfrm>
                <a:prstGeom prst="arc">
                  <a:avLst>
                    <a:gd name="adj1" fmla="val 330792"/>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BAA93E31-4C9A-014D-AB9B-11B6C46B7FA6}"/>
                  </a:ext>
                </a:extLst>
              </p:cNvPr>
              <p:cNvSpPr/>
              <p:nvPr/>
            </p:nvSpPr>
            <p:spPr>
              <a:xfrm>
                <a:off x="6949556" y="353987"/>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AAAAC4C9-7445-BD4F-A423-F7BCE79A9519}"/>
                </a:ext>
              </a:extLst>
            </p:cNvPr>
            <p:cNvSpPr/>
            <p:nvPr/>
          </p:nvSpPr>
          <p:spPr>
            <a:xfrm>
              <a:off x="7495543" y="159019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2EF8"/>
                </a:solidFill>
              </a:endParaRPr>
            </a:p>
          </p:txBody>
        </p:sp>
        <p:sp>
          <p:nvSpPr>
            <p:cNvPr id="70" name="Rectangle 69">
              <a:extLst>
                <a:ext uri="{FF2B5EF4-FFF2-40B4-BE49-F238E27FC236}">
                  <a16:creationId xmlns:a16="http://schemas.microsoft.com/office/drawing/2014/main" id="{DC3240BD-1BC3-D642-9CA6-EAC082B13004}"/>
                </a:ext>
              </a:extLst>
            </p:cNvPr>
            <p:cNvSpPr/>
            <p:nvPr/>
          </p:nvSpPr>
          <p:spPr>
            <a:xfrm>
              <a:off x="6963960" y="1021992"/>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Close to Transition</a:t>
              </a:r>
            </a:p>
          </p:txBody>
        </p:sp>
        <p:cxnSp>
          <p:nvCxnSpPr>
            <p:cNvPr id="74" name="Straight Arrow Connector 73">
              <a:extLst>
                <a:ext uri="{FF2B5EF4-FFF2-40B4-BE49-F238E27FC236}">
                  <a16:creationId xmlns:a16="http://schemas.microsoft.com/office/drawing/2014/main" id="{7EA86520-1724-7243-B7B2-34DAD25148E5}"/>
                </a:ext>
              </a:extLst>
            </p:cNvPr>
            <p:cNvCxnSpPr/>
            <p:nvPr/>
          </p:nvCxnSpPr>
          <p:spPr>
            <a:xfrm>
              <a:off x="7811173" y="1882991"/>
              <a:ext cx="434366" cy="27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C306BC3-2336-6742-9DB5-3B0A05E14FA4}"/>
              </a:ext>
            </a:extLst>
          </p:cNvPr>
          <p:cNvGrpSpPr/>
          <p:nvPr/>
        </p:nvGrpSpPr>
        <p:grpSpPr>
          <a:xfrm>
            <a:off x="6949556" y="3596716"/>
            <a:ext cx="3436103" cy="2765577"/>
            <a:chOff x="6949556" y="3596716"/>
            <a:chExt cx="3436103" cy="2765577"/>
          </a:xfrm>
        </p:grpSpPr>
        <p:grpSp>
          <p:nvGrpSpPr>
            <p:cNvPr id="66" name="Group 65">
              <a:extLst>
                <a:ext uri="{FF2B5EF4-FFF2-40B4-BE49-F238E27FC236}">
                  <a16:creationId xmlns:a16="http://schemas.microsoft.com/office/drawing/2014/main" id="{B94F7D16-BE9F-B24F-997C-09A902EF6233}"/>
                </a:ext>
              </a:extLst>
            </p:cNvPr>
            <p:cNvGrpSpPr/>
            <p:nvPr/>
          </p:nvGrpSpPr>
          <p:grpSpPr>
            <a:xfrm>
              <a:off x="6949556" y="3596716"/>
              <a:ext cx="3436103" cy="2765577"/>
              <a:chOff x="6949556" y="3258766"/>
              <a:chExt cx="4071369" cy="3533287"/>
            </a:xfrm>
          </p:grpSpPr>
          <p:grpSp>
            <p:nvGrpSpPr>
              <p:cNvPr id="60" name="Group 59">
                <a:extLst>
                  <a:ext uri="{FF2B5EF4-FFF2-40B4-BE49-F238E27FC236}">
                    <a16:creationId xmlns:a16="http://schemas.microsoft.com/office/drawing/2014/main" id="{2864DB6F-B323-1645-8CF8-00191A4B45CA}"/>
                  </a:ext>
                </a:extLst>
              </p:cNvPr>
              <p:cNvGrpSpPr/>
              <p:nvPr/>
            </p:nvGrpSpPr>
            <p:grpSpPr>
              <a:xfrm flipH="1">
                <a:off x="7050173" y="3258766"/>
                <a:ext cx="3970752" cy="3533287"/>
                <a:chOff x="5637483" y="971882"/>
                <a:chExt cx="5617700" cy="4881799"/>
              </a:xfrm>
            </p:grpSpPr>
            <p:sp>
              <p:nvSpPr>
                <p:cNvPr id="61" name="Arc 60">
                  <a:extLst>
                    <a:ext uri="{FF2B5EF4-FFF2-40B4-BE49-F238E27FC236}">
                      <a16:creationId xmlns:a16="http://schemas.microsoft.com/office/drawing/2014/main" id="{56E2B83F-DE16-D34F-9505-759B0E618412}"/>
                    </a:ext>
                  </a:extLst>
                </p:cNvPr>
                <p:cNvSpPr/>
                <p:nvPr/>
              </p:nvSpPr>
              <p:spPr>
                <a:xfrm rot="5400000">
                  <a:off x="8460607" y="2897541"/>
                  <a:ext cx="2396690" cy="2142661"/>
                </a:xfrm>
                <a:prstGeom prst="arc">
                  <a:avLst>
                    <a:gd name="adj1" fmla="val 19791120"/>
                    <a:gd name="adj2" fmla="val 452809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DF98F18C-0647-FB45-B763-2FC90633D14F}"/>
                    </a:ext>
                  </a:extLst>
                </p:cNvPr>
                <p:cNvSpPr/>
                <p:nvPr/>
              </p:nvSpPr>
              <p:spPr>
                <a:xfrm rot="965635" flipV="1">
                  <a:off x="6470357" y="3449336"/>
                  <a:ext cx="2186828" cy="2404345"/>
                </a:xfrm>
                <a:prstGeom prst="arc">
                  <a:avLst>
                    <a:gd name="adj1" fmla="val 2034445"/>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1FD5AEDA-5ED2-F44B-949A-612A1F7C6047}"/>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62B62408-B5E0-C644-9EA7-D08D4FC03FE1}"/>
                    </a:ext>
                  </a:extLst>
                </p:cNvPr>
                <p:cNvSpPr/>
                <p:nvPr/>
              </p:nvSpPr>
              <p:spPr>
                <a:xfrm rot="6325039" flipV="1">
                  <a:off x="8431513" y="2290518"/>
                  <a:ext cx="4142305" cy="1505032"/>
                </a:xfrm>
                <a:prstGeom prst="arc">
                  <a:avLst>
                    <a:gd name="adj1" fmla="val 340251"/>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874BCA77-2F3C-7045-B1D1-022C6090D9B5}"/>
                  </a:ext>
                </a:extLst>
              </p:cNvPr>
              <p:cNvSpPr/>
              <p:nvPr/>
            </p:nvSpPr>
            <p:spPr>
              <a:xfrm flipH="1">
                <a:off x="6949556" y="37483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a:extLst>
                <a:ext uri="{FF2B5EF4-FFF2-40B4-BE49-F238E27FC236}">
                  <a16:creationId xmlns:a16="http://schemas.microsoft.com/office/drawing/2014/main" id="{3E1DFC6E-0202-8A4E-AE3C-0BA4CAE3E18A}"/>
                </a:ext>
              </a:extLst>
            </p:cNvPr>
            <p:cNvSpPr/>
            <p:nvPr/>
          </p:nvSpPr>
          <p:spPr>
            <a:xfrm>
              <a:off x="7851599" y="558546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2EF8"/>
                </a:solidFill>
              </a:endParaRPr>
            </a:p>
          </p:txBody>
        </p:sp>
        <p:sp>
          <p:nvSpPr>
            <p:cNvPr id="71" name="Rectangle 70">
              <a:extLst>
                <a:ext uri="{FF2B5EF4-FFF2-40B4-BE49-F238E27FC236}">
                  <a16:creationId xmlns:a16="http://schemas.microsoft.com/office/drawing/2014/main" id="{A9AC2B55-0C9D-0F46-B246-85BE192B0789}"/>
                </a:ext>
              </a:extLst>
            </p:cNvPr>
            <p:cNvSpPr/>
            <p:nvPr/>
          </p:nvSpPr>
          <p:spPr>
            <a:xfrm>
              <a:off x="6971161" y="3954969"/>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Far from Transition</a:t>
              </a:r>
            </a:p>
          </p:txBody>
        </p:sp>
        <p:cxnSp>
          <p:nvCxnSpPr>
            <p:cNvPr id="75" name="Straight Arrow Connector 74">
              <a:extLst>
                <a:ext uri="{FF2B5EF4-FFF2-40B4-BE49-F238E27FC236}">
                  <a16:creationId xmlns:a16="http://schemas.microsoft.com/office/drawing/2014/main" id="{BC39AAC8-D46D-FF4D-9122-59811B65FC51}"/>
                </a:ext>
              </a:extLst>
            </p:cNvPr>
            <p:cNvCxnSpPr>
              <a:cxnSpLocks/>
            </p:cNvCxnSpPr>
            <p:nvPr/>
          </p:nvCxnSpPr>
          <p:spPr>
            <a:xfrm flipV="1">
              <a:off x="8195017" y="5367021"/>
              <a:ext cx="359211" cy="355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5361E098-D735-7846-B907-28A9F998722B}"/>
              </a:ext>
            </a:extLst>
          </p:cNvPr>
          <p:cNvSpPr/>
          <p:nvPr/>
        </p:nvSpPr>
        <p:spPr>
          <a:xfrm>
            <a:off x="1263413" y="1192468"/>
            <a:ext cx="4021182" cy="617076"/>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“Tipping Points”</a:t>
            </a:r>
          </a:p>
        </p:txBody>
      </p:sp>
      <p:graphicFrame>
        <p:nvGraphicFramePr>
          <p:cNvPr id="79" name="Content Placeholder 3">
            <a:extLst>
              <a:ext uri="{FF2B5EF4-FFF2-40B4-BE49-F238E27FC236}">
                <a16:creationId xmlns:a16="http://schemas.microsoft.com/office/drawing/2014/main" id="{77AF79AE-E518-384A-B711-154EE6BFEF73}"/>
              </a:ext>
            </a:extLst>
          </p:cNvPr>
          <p:cNvGraphicFramePr>
            <a:graphicFrameLocks noGrp="1"/>
          </p:cNvGraphicFramePr>
          <p:nvPr>
            <p:ph idx="1"/>
            <p:extLst>
              <p:ext uri="{D42A27DB-BD31-4B8C-83A1-F6EECF244321}">
                <p14:modId xmlns:p14="http://schemas.microsoft.com/office/powerpoint/2010/main" val="2078683576"/>
              </p:ext>
            </p:extLst>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3993375463"/>
                  </a:ext>
                </a:extLst>
              </a:tr>
            </a:tbl>
          </a:graphicData>
        </a:graphic>
      </p:graphicFrame>
      <p:sp>
        <p:nvSpPr>
          <p:cNvPr id="80" name="TextBox 79">
            <a:extLst>
              <a:ext uri="{FF2B5EF4-FFF2-40B4-BE49-F238E27FC236}">
                <a16:creationId xmlns:a16="http://schemas.microsoft.com/office/drawing/2014/main" id="{7245A417-19C1-744E-B46F-55D8A0522FFE}"/>
              </a:ext>
            </a:extLst>
          </p:cNvPr>
          <p:cNvSpPr txBox="1"/>
          <p:nvPr/>
        </p:nvSpPr>
        <p:spPr>
          <a:xfrm>
            <a:off x="4109156" y="6487317"/>
            <a:ext cx="8082844" cy="369332"/>
          </a:xfrm>
          <a:prstGeom prst="rect">
            <a:avLst/>
          </a:prstGeom>
          <a:noFill/>
        </p:spPr>
        <p:txBody>
          <a:bodyPr wrap="square" rtlCol="0">
            <a:spAutoFit/>
          </a:bodyPr>
          <a:lstStyle/>
          <a:p>
            <a:r>
              <a:rPr lang="en-US" dirty="0" err="1"/>
              <a:t>Bonanno</a:t>
            </a:r>
            <a:r>
              <a:rPr lang="en-US" dirty="0"/>
              <a:t>, 2004; van </a:t>
            </a:r>
            <a:r>
              <a:rPr lang="en-US" dirty="0" err="1"/>
              <a:t>Leemput</a:t>
            </a:r>
            <a:r>
              <a:rPr lang="en-US" dirty="0"/>
              <a:t> et al., 2014; Cramer et al., 2016; </a:t>
            </a:r>
            <a:r>
              <a:rPr lang="en-US" dirty="0" err="1"/>
              <a:t>Cabrieto</a:t>
            </a:r>
            <a:r>
              <a:rPr lang="en-US" dirty="0"/>
              <a:t> et al., 2018</a:t>
            </a:r>
          </a:p>
        </p:txBody>
      </p:sp>
      <p:sp>
        <p:nvSpPr>
          <p:cNvPr id="4" name="TextBox 3">
            <a:extLst>
              <a:ext uri="{FF2B5EF4-FFF2-40B4-BE49-F238E27FC236}">
                <a16:creationId xmlns:a16="http://schemas.microsoft.com/office/drawing/2014/main" id="{0605F97C-1757-F24C-B118-5E31D7D77199}"/>
              </a:ext>
            </a:extLst>
          </p:cNvPr>
          <p:cNvSpPr txBox="1"/>
          <p:nvPr/>
        </p:nvSpPr>
        <p:spPr>
          <a:xfrm rot="16200000">
            <a:off x="-607994" y="2877908"/>
            <a:ext cx="3194706" cy="369332"/>
          </a:xfrm>
          <a:prstGeom prst="rect">
            <a:avLst/>
          </a:prstGeom>
          <a:noFill/>
        </p:spPr>
        <p:txBody>
          <a:bodyPr wrap="square" rtlCol="0">
            <a:spAutoFit/>
          </a:bodyPr>
          <a:lstStyle/>
          <a:p>
            <a:r>
              <a:rPr lang="en-US" dirty="0"/>
              <a:t>Loss of Functioning</a:t>
            </a:r>
          </a:p>
        </p:txBody>
      </p:sp>
      <p:sp>
        <p:nvSpPr>
          <p:cNvPr id="41" name="TextBox 40">
            <a:extLst>
              <a:ext uri="{FF2B5EF4-FFF2-40B4-BE49-F238E27FC236}">
                <a16:creationId xmlns:a16="http://schemas.microsoft.com/office/drawing/2014/main" id="{E319DB6A-163E-FD49-8F2E-A595ED990710}"/>
              </a:ext>
            </a:extLst>
          </p:cNvPr>
          <p:cNvSpPr txBox="1"/>
          <p:nvPr/>
        </p:nvSpPr>
        <p:spPr>
          <a:xfrm>
            <a:off x="1617127" y="5194169"/>
            <a:ext cx="3194706" cy="369332"/>
          </a:xfrm>
          <a:prstGeom prst="rect">
            <a:avLst/>
          </a:prstGeom>
          <a:noFill/>
        </p:spPr>
        <p:txBody>
          <a:bodyPr wrap="square" rtlCol="0">
            <a:spAutoFit/>
          </a:bodyPr>
          <a:lstStyle/>
          <a:p>
            <a:pPr algn="ctr"/>
            <a:r>
              <a:rPr lang="en-US" dirty="0"/>
              <a:t>Time</a:t>
            </a:r>
          </a:p>
        </p:txBody>
      </p:sp>
    </p:spTree>
    <p:extLst>
      <p:ext uri="{BB962C8B-B14F-4D97-AF65-F5344CB8AC3E}">
        <p14:creationId xmlns:p14="http://schemas.microsoft.com/office/powerpoint/2010/main" val="320389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4" grpId="0"/>
      <p:bldP spid="7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3680886-BD90-0749-9EBC-88736302B8CB}"/>
              </a:ext>
            </a:extLst>
          </p:cNvPr>
          <p:cNvGrpSpPr/>
          <p:nvPr/>
        </p:nvGrpSpPr>
        <p:grpSpPr>
          <a:xfrm>
            <a:off x="6935151" y="638806"/>
            <a:ext cx="3422556" cy="2765578"/>
            <a:chOff x="6935151" y="638806"/>
            <a:chExt cx="3422556" cy="2765578"/>
          </a:xfrm>
        </p:grpSpPr>
        <p:grpSp>
          <p:nvGrpSpPr>
            <p:cNvPr id="67" name="Group 66">
              <a:extLst>
                <a:ext uri="{FF2B5EF4-FFF2-40B4-BE49-F238E27FC236}">
                  <a16:creationId xmlns:a16="http://schemas.microsoft.com/office/drawing/2014/main" id="{DDB7247A-4ACA-6240-BC31-DE93C10047DF}"/>
                </a:ext>
              </a:extLst>
            </p:cNvPr>
            <p:cNvGrpSpPr/>
            <p:nvPr/>
          </p:nvGrpSpPr>
          <p:grpSpPr>
            <a:xfrm>
              <a:off x="6935151" y="638806"/>
              <a:ext cx="3422556" cy="2765578"/>
              <a:chOff x="6915421" y="-135570"/>
              <a:chExt cx="4055317" cy="3533288"/>
            </a:xfrm>
          </p:grpSpPr>
          <p:grpSp>
            <p:nvGrpSpPr>
              <p:cNvPr id="54" name="Group 53">
                <a:extLst>
                  <a:ext uri="{FF2B5EF4-FFF2-40B4-BE49-F238E27FC236}">
                    <a16:creationId xmlns:a16="http://schemas.microsoft.com/office/drawing/2014/main" id="{AAFC99BB-366C-BE49-92E6-6618C95D8FC7}"/>
                  </a:ext>
                </a:extLst>
              </p:cNvPr>
              <p:cNvGrpSpPr/>
              <p:nvPr/>
            </p:nvGrpSpPr>
            <p:grpSpPr>
              <a:xfrm>
                <a:off x="6915421" y="-135570"/>
                <a:ext cx="3970751" cy="3533288"/>
                <a:chOff x="5637483" y="971881"/>
                <a:chExt cx="5617699" cy="4881800"/>
              </a:xfrm>
            </p:grpSpPr>
            <p:sp>
              <p:nvSpPr>
                <p:cNvPr id="55" name="Arc 54">
                  <a:extLst>
                    <a:ext uri="{FF2B5EF4-FFF2-40B4-BE49-F238E27FC236}">
                      <a16:creationId xmlns:a16="http://schemas.microsoft.com/office/drawing/2014/main" id="{35F199C4-49E3-4B41-85D2-FFA093C2DE8E}"/>
                    </a:ext>
                  </a:extLst>
                </p:cNvPr>
                <p:cNvSpPr/>
                <p:nvPr/>
              </p:nvSpPr>
              <p:spPr>
                <a:xfrm rot="5400000">
                  <a:off x="8460607" y="2897541"/>
                  <a:ext cx="2396690" cy="2142661"/>
                </a:xfrm>
                <a:prstGeom prst="arc">
                  <a:avLst>
                    <a:gd name="adj1" fmla="val 19791120"/>
                    <a:gd name="adj2" fmla="val 432674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FBC2AC38-52C5-1B47-ADF7-D8F031876B83}"/>
                    </a:ext>
                  </a:extLst>
                </p:cNvPr>
                <p:cNvSpPr/>
                <p:nvPr/>
              </p:nvSpPr>
              <p:spPr>
                <a:xfrm rot="965635" flipV="1">
                  <a:off x="6470357" y="3449336"/>
                  <a:ext cx="2186828" cy="2404345"/>
                </a:xfrm>
                <a:prstGeom prst="arc">
                  <a:avLst>
                    <a:gd name="adj1" fmla="val 1561782"/>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B02A8DF0-45D7-CA44-A26D-F124D314BBFF}"/>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9195EBD9-C520-4946-8D9C-A0AC47EEDD9A}"/>
                    </a:ext>
                  </a:extLst>
                </p:cNvPr>
                <p:cNvSpPr/>
                <p:nvPr/>
              </p:nvSpPr>
              <p:spPr>
                <a:xfrm rot="6325039" flipV="1">
                  <a:off x="8431513" y="2290518"/>
                  <a:ext cx="4142305" cy="1505032"/>
                </a:xfrm>
                <a:prstGeom prst="arc">
                  <a:avLst>
                    <a:gd name="adj1" fmla="val 330792"/>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BAA93E31-4C9A-014D-AB9B-11B6C46B7FA6}"/>
                  </a:ext>
                </a:extLst>
              </p:cNvPr>
              <p:cNvSpPr/>
              <p:nvPr/>
            </p:nvSpPr>
            <p:spPr>
              <a:xfrm>
                <a:off x="6949556" y="353987"/>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AAAAC4C9-7445-BD4F-A423-F7BCE79A9519}"/>
                </a:ext>
              </a:extLst>
            </p:cNvPr>
            <p:cNvSpPr/>
            <p:nvPr/>
          </p:nvSpPr>
          <p:spPr>
            <a:xfrm>
              <a:off x="7495543" y="159019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2EF8"/>
                </a:solidFill>
              </a:endParaRPr>
            </a:p>
          </p:txBody>
        </p:sp>
        <p:sp>
          <p:nvSpPr>
            <p:cNvPr id="70" name="Rectangle 69">
              <a:extLst>
                <a:ext uri="{FF2B5EF4-FFF2-40B4-BE49-F238E27FC236}">
                  <a16:creationId xmlns:a16="http://schemas.microsoft.com/office/drawing/2014/main" id="{DC3240BD-1BC3-D642-9CA6-EAC082B13004}"/>
                </a:ext>
              </a:extLst>
            </p:cNvPr>
            <p:cNvSpPr/>
            <p:nvPr/>
          </p:nvSpPr>
          <p:spPr>
            <a:xfrm>
              <a:off x="6963960" y="1021992"/>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Close to Transition</a:t>
              </a:r>
            </a:p>
          </p:txBody>
        </p:sp>
        <p:cxnSp>
          <p:nvCxnSpPr>
            <p:cNvPr id="74" name="Straight Arrow Connector 73">
              <a:extLst>
                <a:ext uri="{FF2B5EF4-FFF2-40B4-BE49-F238E27FC236}">
                  <a16:creationId xmlns:a16="http://schemas.microsoft.com/office/drawing/2014/main" id="{7EA86520-1724-7243-B7B2-34DAD25148E5}"/>
                </a:ext>
              </a:extLst>
            </p:cNvPr>
            <p:cNvCxnSpPr/>
            <p:nvPr/>
          </p:nvCxnSpPr>
          <p:spPr>
            <a:xfrm>
              <a:off x="7811173" y="1882991"/>
              <a:ext cx="434366" cy="27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C306BC3-2336-6742-9DB5-3B0A05E14FA4}"/>
              </a:ext>
            </a:extLst>
          </p:cNvPr>
          <p:cNvGrpSpPr/>
          <p:nvPr/>
        </p:nvGrpSpPr>
        <p:grpSpPr>
          <a:xfrm>
            <a:off x="6949556" y="3596716"/>
            <a:ext cx="3436103" cy="2765577"/>
            <a:chOff x="6949556" y="3596716"/>
            <a:chExt cx="3436103" cy="2765577"/>
          </a:xfrm>
        </p:grpSpPr>
        <p:grpSp>
          <p:nvGrpSpPr>
            <p:cNvPr id="66" name="Group 65">
              <a:extLst>
                <a:ext uri="{FF2B5EF4-FFF2-40B4-BE49-F238E27FC236}">
                  <a16:creationId xmlns:a16="http://schemas.microsoft.com/office/drawing/2014/main" id="{B94F7D16-BE9F-B24F-997C-09A902EF6233}"/>
                </a:ext>
              </a:extLst>
            </p:cNvPr>
            <p:cNvGrpSpPr/>
            <p:nvPr/>
          </p:nvGrpSpPr>
          <p:grpSpPr>
            <a:xfrm>
              <a:off x="6949556" y="3596716"/>
              <a:ext cx="3436103" cy="2765577"/>
              <a:chOff x="6949556" y="3258766"/>
              <a:chExt cx="4071369" cy="3533287"/>
            </a:xfrm>
          </p:grpSpPr>
          <p:grpSp>
            <p:nvGrpSpPr>
              <p:cNvPr id="60" name="Group 59">
                <a:extLst>
                  <a:ext uri="{FF2B5EF4-FFF2-40B4-BE49-F238E27FC236}">
                    <a16:creationId xmlns:a16="http://schemas.microsoft.com/office/drawing/2014/main" id="{2864DB6F-B323-1645-8CF8-00191A4B45CA}"/>
                  </a:ext>
                </a:extLst>
              </p:cNvPr>
              <p:cNvGrpSpPr/>
              <p:nvPr/>
            </p:nvGrpSpPr>
            <p:grpSpPr>
              <a:xfrm flipH="1">
                <a:off x="7050173" y="3258766"/>
                <a:ext cx="3970752" cy="3533287"/>
                <a:chOff x="5637483" y="971882"/>
                <a:chExt cx="5617700" cy="4881799"/>
              </a:xfrm>
            </p:grpSpPr>
            <p:sp>
              <p:nvSpPr>
                <p:cNvPr id="61" name="Arc 60">
                  <a:extLst>
                    <a:ext uri="{FF2B5EF4-FFF2-40B4-BE49-F238E27FC236}">
                      <a16:creationId xmlns:a16="http://schemas.microsoft.com/office/drawing/2014/main" id="{56E2B83F-DE16-D34F-9505-759B0E618412}"/>
                    </a:ext>
                  </a:extLst>
                </p:cNvPr>
                <p:cNvSpPr/>
                <p:nvPr/>
              </p:nvSpPr>
              <p:spPr>
                <a:xfrm rot="5400000">
                  <a:off x="8460607" y="2897541"/>
                  <a:ext cx="2396690" cy="2142661"/>
                </a:xfrm>
                <a:prstGeom prst="arc">
                  <a:avLst>
                    <a:gd name="adj1" fmla="val 19791120"/>
                    <a:gd name="adj2" fmla="val 452809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DF98F18C-0647-FB45-B763-2FC90633D14F}"/>
                    </a:ext>
                  </a:extLst>
                </p:cNvPr>
                <p:cNvSpPr/>
                <p:nvPr/>
              </p:nvSpPr>
              <p:spPr>
                <a:xfrm rot="965635" flipV="1">
                  <a:off x="6470357" y="3449336"/>
                  <a:ext cx="2186828" cy="2404345"/>
                </a:xfrm>
                <a:prstGeom prst="arc">
                  <a:avLst>
                    <a:gd name="adj1" fmla="val 2034445"/>
                    <a:gd name="adj2" fmla="val 60094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1FD5AEDA-5ED2-F44B-949A-612A1F7C6047}"/>
                    </a:ext>
                  </a:extLst>
                </p:cNvPr>
                <p:cNvSpPr/>
                <p:nvPr/>
              </p:nvSpPr>
              <p:spPr>
                <a:xfrm rot="10800000" flipV="1">
                  <a:off x="5637483" y="1949206"/>
                  <a:ext cx="4357613" cy="1505032"/>
                </a:xfrm>
                <a:prstGeom prst="arc">
                  <a:avLst>
                    <a:gd name="adj1" fmla="val 445844"/>
                    <a:gd name="adj2" fmla="val 495266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62B62408-B5E0-C644-9EA7-D08D4FC03FE1}"/>
                    </a:ext>
                  </a:extLst>
                </p:cNvPr>
                <p:cNvSpPr/>
                <p:nvPr/>
              </p:nvSpPr>
              <p:spPr>
                <a:xfrm rot="6325039" flipV="1">
                  <a:off x="8431513" y="2290518"/>
                  <a:ext cx="4142305" cy="1505032"/>
                </a:xfrm>
                <a:prstGeom prst="arc">
                  <a:avLst>
                    <a:gd name="adj1" fmla="val 340251"/>
                    <a:gd name="adj2" fmla="val 642440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874BCA77-2F3C-7045-B1D1-022C6090D9B5}"/>
                  </a:ext>
                </a:extLst>
              </p:cNvPr>
              <p:cNvSpPr/>
              <p:nvPr/>
            </p:nvSpPr>
            <p:spPr>
              <a:xfrm flipH="1">
                <a:off x="6949556" y="3748322"/>
                <a:ext cx="4021182" cy="2971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a:extLst>
                <a:ext uri="{FF2B5EF4-FFF2-40B4-BE49-F238E27FC236}">
                  <a16:creationId xmlns:a16="http://schemas.microsoft.com/office/drawing/2014/main" id="{3E1DFC6E-0202-8A4E-AE3C-0BA4CAE3E18A}"/>
                </a:ext>
              </a:extLst>
            </p:cNvPr>
            <p:cNvSpPr/>
            <p:nvPr/>
          </p:nvSpPr>
          <p:spPr>
            <a:xfrm>
              <a:off x="7851599" y="5585465"/>
              <a:ext cx="270179" cy="274320"/>
            </a:xfrm>
            <a:prstGeom prst="ellipse">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02EF8"/>
                </a:solidFill>
              </a:endParaRPr>
            </a:p>
          </p:txBody>
        </p:sp>
        <p:sp>
          <p:nvSpPr>
            <p:cNvPr id="71" name="Rectangle 70">
              <a:extLst>
                <a:ext uri="{FF2B5EF4-FFF2-40B4-BE49-F238E27FC236}">
                  <a16:creationId xmlns:a16="http://schemas.microsoft.com/office/drawing/2014/main" id="{A9AC2B55-0C9D-0F46-B246-85BE192B0789}"/>
                </a:ext>
              </a:extLst>
            </p:cNvPr>
            <p:cNvSpPr/>
            <p:nvPr/>
          </p:nvSpPr>
          <p:spPr>
            <a:xfrm>
              <a:off x="6971161" y="3954969"/>
              <a:ext cx="3379343" cy="296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Far from Transition</a:t>
              </a:r>
            </a:p>
          </p:txBody>
        </p:sp>
        <p:cxnSp>
          <p:nvCxnSpPr>
            <p:cNvPr id="75" name="Straight Arrow Connector 74">
              <a:extLst>
                <a:ext uri="{FF2B5EF4-FFF2-40B4-BE49-F238E27FC236}">
                  <a16:creationId xmlns:a16="http://schemas.microsoft.com/office/drawing/2014/main" id="{BC39AAC8-D46D-FF4D-9122-59811B65FC51}"/>
                </a:ext>
              </a:extLst>
            </p:cNvPr>
            <p:cNvCxnSpPr>
              <a:cxnSpLocks/>
            </p:cNvCxnSpPr>
            <p:nvPr/>
          </p:nvCxnSpPr>
          <p:spPr>
            <a:xfrm flipV="1">
              <a:off x="8195017" y="5367021"/>
              <a:ext cx="359211" cy="355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5361E098-D735-7846-B907-28A9F998722B}"/>
              </a:ext>
            </a:extLst>
          </p:cNvPr>
          <p:cNvSpPr/>
          <p:nvPr/>
        </p:nvSpPr>
        <p:spPr>
          <a:xfrm>
            <a:off x="1263413" y="1192468"/>
            <a:ext cx="4021182" cy="617076"/>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“Tipping Points”</a:t>
            </a:r>
          </a:p>
        </p:txBody>
      </p:sp>
      <p:graphicFrame>
        <p:nvGraphicFramePr>
          <p:cNvPr id="79" name="Content Placeholder 3">
            <a:extLst>
              <a:ext uri="{FF2B5EF4-FFF2-40B4-BE49-F238E27FC236}">
                <a16:creationId xmlns:a16="http://schemas.microsoft.com/office/drawing/2014/main" id="{77AF79AE-E518-384A-B711-154EE6BFEF73}"/>
              </a:ext>
            </a:extLst>
          </p:cNvPr>
          <p:cNvGraphicFramePr>
            <a:graphicFrameLocks noGrp="1"/>
          </p:cNvGraphicFramePr>
          <p:nvPr>
            <p:ph idx="1"/>
          </p:nvPr>
        </p:nvGraphicFramePr>
        <p:xfrm>
          <a:off x="0" y="-5715"/>
          <a:ext cx="12192000" cy="5568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138810"/>
                    </a:ext>
                  </a:extLst>
                </a:gridCol>
                <a:gridCol w="4064000">
                  <a:extLst>
                    <a:ext uri="{9D8B030D-6E8A-4147-A177-3AD203B41FA5}">
                      <a16:colId xmlns:a16="http://schemas.microsoft.com/office/drawing/2014/main" val="3656056366"/>
                    </a:ext>
                  </a:extLst>
                </a:gridCol>
                <a:gridCol w="4064000">
                  <a:extLst>
                    <a:ext uri="{9D8B030D-6E8A-4147-A177-3AD203B41FA5}">
                      <a16:colId xmlns:a16="http://schemas.microsoft.com/office/drawing/2014/main" val="882839779"/>
                    </a:ext>
                  </a:extLst>
                </a:gridCol>
              </a:tblGrid>
              <a:tr h="556860">
                <a:tc>
                  <a:txBody>
                    <a:bodyPr/>
                    <a:lstStyle/>
                    <a:p>
                      <a:pPr algn="ctr"/>
                      <a:r>
                        <a:rPr lang="en-US" sz="2800" dirty="0"/>
                        <a:t>Selection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Socialization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Individual Differences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02EF8"/>
                    </a:solidFill>
                  </a:tcPr>
                </a:tc>
                <a:extLst>
                  <a:ext uri="{0D108BD9-81ED-4DB2-BD59-A6C34878D82A}">
                    <a16:rowId xmlns:a16="http://schemas.microsoft.com/office/drawing/2014/main" val="3993375463"/>
                  </a:ext>
                </a:extLst>
              </a:tr>
            </a:tbl>
          </a:graphicData>
        </a:graphic>
      </p:graphicFrame>
      <p:sp>
        <p:nvSpPr>
          <p:cNvPr id="80" name="TextBox 79">
            <a:extLst>
              <a:ext uri="{FF2B5EF4-FFF2-40B4-BE49-F238E27FC236}">
                <a16:creationId xmlns:a16="http://schemas.microsoft.com/office/drawing/2014/main" id="{7245A417-19C1-744E-B46F-55D8A0522FFE}"/>
              </a:ext>
            </a:extLst>
          </p:cNvPr>
          <p:cNvSpPr txBox="1"/>
          <p:nvPr/>
        </p:nvSpPr>
        <p:spPr>
          <a:xfrm>
            <a:off x="4109156" y="6487317"/>
            <a:ext cx="8082844" cy="369332"/>
          </a:xfrm>
          <a:prstGeom prst="rect">
            <a:avLst/>
          </a:prstGeom>
          <a:noFill/>
        </p:spPr>
        <p:txBody>
          <a:bodyPr wrap="square" rtlCol="0">
            <a:spAutoFit/>
          </a:bodyPr>
          <a:lstStyle/>
          <a:p>
            <a:r>
              <a:rPr lang="en-US" dirty="0" err="1"/>
              <a:t>Bonanno</a:t>
            </a:r>
            <a:r>
              <a:rPr lang="en-US" dirty="0"/>
              <a:t>, 2004; van </a:t>
            </a:r>
            <a:r>
              <a:rPr lang="en-US" dirty="0" err="1"/>
              <a:t>Leemput</a:t>
            </a:r>
            <a:r>
              <a:rPr lang="en-US" dirty="0"/>
              <a:t> et al., 2014; Cramer et al., 2016; </a:t>
            </a:r>
            <a:r>
              <a:rPr lang="en-US" dirty="0" err="1"/>
              <a:t>Cabrieto</a:t>
            </a:r>
            <a:r>
              <a:rPr lang="en-US" dirty="0"/>
              <a:t> et al., 2018</a:t>
            </a:r>
          </a:p>
        </p:txBody>
      </p:sp>
      <p:pic>
        <p:nvPicPr>
          <p:cNvPr id="9" name="Picture 8">
            <a:extLst>
              <a:ext uri="{FF2B5EF4-FFF2-40B4-BE49-F238E27FC236}">
                <a16:creationId xmlns:a16="http://schemas.microsoft.com/office/drawing/2014/main" id="{D66663D5-1D70-0343-989C-E80A4D6B9A75}"/>
              </a:ext>
            </a:extLst>
          </p:cNvPr>
          <p:cNvPicPr>
            <a:picLocks noChangeAspect="1"/>
          </p:cNvPicPr>
          <p:nvPr/>
        </p:nvPicPr>
        <p:blipFill>
          <a:blip r:embed="rId3"/>
          <a:stretch>
            <a:fillRect/>
          </a:stretch>
        </p:blipFill>
        <p:spPr>
          <a:xfrm>
            <a:off x="366619" y="1910015"/>
            <a:ext cx="6080826" cy="4409488"/>
          </a:xfrm>
          <a:prstGeom prst="rect">
            <a:avLst/>
          </a:prstGeom>
        </p:spPr>
      </p:pic>
    </p:spTree>
    <p:extLst>
      <p:ext uri="{BB962C8B-B14F-4D97-AF65-F5344CB8AC3E}">
        <p14:creationId xmlns:p14="http://schemas.microsoft.com/office/powerpoint/2010/main" val="3764815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FFA9497-B689-3643-8AF8-598007C2B8E9}"/>
              </a:ext>
            </a:extLst>
          </p:cNvPr>
          <p:cNvSpPr/>
          <p:nvPr/>
        </p:nvSpPr>
        <p:spPr>
          <a:xfrm>
            <a:off x="275770" y="211756"/>
            <a:ext cx="11515177" cy="1499856"/>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B043C2-792D-C147-922F-E874614B97C1}"/>
              </a:ext>
            </a:extLst>
          </p:cNvPr>
          <p:cNvSpPr/>
          <p:nvPr/>
        </p:nvSpPr>
        <p:spPr>
          <a:xfrm>
            <a:off x="615875" y="434710"/>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D8FC50CF-5FD8-BA4E-A13F-B567AE82E9D1}"/>
              </a:ext>
            </a:extLst>
          </p:cNvPr>
          <p:cNvSpPr/>
          <p:nvPr/>
        </p:nvSpPr>
        <p:spPr>
          <a:xfrm>
            <a:off x="7093772" y="434710"/>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6" name="TextBox 5">
            <a:extLst>
              <a:ext uri="{FF2B5EF4-FFF2-40B4-BE49-F238E27FC236}">
                <a16:creationId xmlns:a16="http://schemas.microsoft.com/office/drawing/2014/main" id="{C1C7F868-EA25-644D-8A45-237AD352BC38}"/>
              </a:ext>
            </a:extLst>
          </p:cNvPr>
          <p:cNvSpPr txBox="1"/>
          <p:nvPr/>
        </p:nvSpPr>
        <p:spPr>
          <a:xfrm>
            <a:off x="5113630" y="0"/>
            <a:ext cx="1768839" cy="1862048"/>
          </a:xfrm>
          <a:prstGeom prst="rect">
            <a:avLst/>
          </a:prstGeom>
          <a:noFill/>
        </p:spPr>
        <p:txBody>
          <a:bodyPr wrap="square" rtlCol="0">
            <a:spAutoFit/>
          </a:bodyPr>
          <a:lstStyle/>
          <a:p>
            <a:pPr algn="ctr"/>
            <a:r>
              <a:rPr lang="en-US" sz="11500" b="1" dirty="0"/>
              <a:t>&gt;</a:t>
            </a:r>
          </a:p>
        </p:txBody>
      </p:sp>
      <p:pic>
        <p:nvPicPr>
          <p:cNvPr id="17" name="Picture 16">
            <a:extLst>
              <a:ext uri="{FF2B5EF4-FFF2-40B4-BE49-F238E27FC236}">
                <a16:creationId xmlns:a16="http://schemas.microsoft.com/office/drawing/2014/main" id="{F4F081CA-6D0C-4B4E-810C-DE8543702828}"/>
              </a:ext>
            </a:extLst>
          </p:cNvPr>
          <p:cNvPicPr>
            <a:picLocks noChangeAspect="1"/>
          </p:cNvPicPr>
          <p:nvPr/>
        </p:nvPicPr>
        <p:blipFill>
          <a:blip r:embed="rId3"/>
          <a:stretch>
            <a:fillRect/>
          </a:stretch>
        </p:blipFill>
        <p:spPr>
          <a:xfrm>
            <a:off x="1262288" y="2019053"/>
            <a:ext cx="2967199" cy="2856325"/>
          </a:xfrm>
          <a:prstGeom prst="rect">
            <a:avLst/>
          </a:prstGeom>
        </p:spPr>
      </p:pic>
      <p:pic>
        <p:nvPicPr>
          <p:cNvPr id="18" name="Picture 17">
            <a:extLst>
              <a:ext uri="{FF2B5EF4-FFF2-40B4-BE49-F238E27FC236}">
                <a16:creationId xmlns:a16="http://schemas.microsoft.com/office/drawing/2014/main" id="{D1B7CBBD-6831-B447-A0A3-B31E69C38131}"/>
              </a:ext>
            </a:extLst>
          </p:cNvPr>
          <p:cNvPicPr>
            <a:picLocks noChangeAspect="1"/>
          </p:cNvPicPr>
          <p:nvPr/>
        </p:nvPicPr>
        <p:blipFill>
          <a:blip r:embed="rId4"/>
          <a:stretch>
            <a:fillRect/>
          </a:stretch>
        </p:blipFill>
        <p:spPr>
          <a:xfrm>
            <a:off x="991469" y="5451766"/>
            <a:ext cx="3503462" cy="1406234"/>
          </a:xfrm>
          <a:prstGeom prst="rect">
            <a:avLst/>
          </a:prstGeom>
        </p:spPr>
      </p:pic>
      <p:pic>
        <p:nvPicPr>
          <p:cNvPr id="19" name="Picture 18">
            <a:extLst>
              <a:ext uri="{FF2B5EF4-FFF2-40B4-BE49-F238E27FC236}">
                <a16:creationId xmlns:a16="http://schemas.microsoft.com/office/drawing/2014/main" id="{6CCEADCF-71DF-894D-AF2C-37E8C61712C6}"/>
              </a:ext>
            </a:extLst>
          </p:cNvPr>
          <p:cNvPicPr>
            <a:picLocks noChangeAspect="1"/>
          </p:cNvPicPr>
          <p:nvPr/>
        </p:nvPicPr>
        <p:blipFill>
          <a:blip r:embed="rId5"/>
          <a:stretch>
            <a:fillRect/>
          </a:stretch>
        </p:blipFill>
        <p:spPr>
          <a:xfrm>
            <a:off x="7608058" y="2058518"/>
            <a:ext cx="3137677" cy="1446775"/>
          </a:xfrm>
          <a:prstGeom prst="rect">
            <a:avLst/>
          </a:prstGeom>
        </p:spPr>
      </p:pic>
      <p:pic>
        <p:nvPicPr>
          <p:cNvPr id="20" name="Picture 19">
            <a:extLst>
              <a:ext uri="{FF2B5EF4-FFF2-40B4-BE49-F238E27FC236}">
                <a16:creationId xmlns:a16="http://schemas.microsoft.com/office/drawing/2014/main" id="{64F33589-AA4A-F84E-BB72-0C6E3143A8F2}"/>
              </a:ext>
            </a:extLst>
          </p:cNvPr>
          <p:cNvPicPr>
            <a:picLocks noChangeAspect="1"/>
          </p:cNvPicPr>
          <p:nvPr/>
        </p:nvPicPr>
        <p:blipFill>
          <a:blip r:embed="rId6"/>
          <a:stretch>
            <a:fillRect/>
          </a:stretch>
        </p:blipFill>
        <p:spPr>
          <a:xfrm>
            <a:off x="7636671" y="3852199"/>
            <a:ext cx="3092545" cy="1157563"/>
          </a:xfrm>
          <a:prstGeom prst="rect">
            <a:avLst/>
          </a:prstGeom>
        </p:spPr>
      </p:pic>
      <p:grpSp>
        <p:nvGrpSpPr>
          <p:cNvPr id="23" name="Group 22">
            <a:extLst>
              <a:ext uri="{FF2B5EF4-FFF2-40B4-BE49-F238E27FC236}">
                <a16:creationId xmlns:a16="http://schemas.microsoft.com/office/drawing/2014/main" id="{75C7B13D-C3D0-5A47-9081-0C4E2FAAF18C}"/>
              </a:ext>
            </a:extLst>
          </p:cNvPr>
          <p:cNvGrpSpPr>
            <a:grpSpLocks noChangeAspect="1"/>
          </p:cNvGrpSpPr>
          <p:nvPr/>
        </p:nvGrpSpPr>
        <p:grpSpPr>
          <a:xfrm>
            <a:off x="7636671" y="5637052"/>
            <a:ext cx="3045869" cy="1035661"/>
            <a:chOff x="7926377" y="5136339"/>
            <a:chExt cx="2565755" cy="872412"/>
          </a:xfrm>
        </p:grpSpPr>
        <p:pic>
          <p:nvPicPr>
            <p:cNvPr id="21" name="Picture 20">
              <a:extLst>
                <a:ext uri="{FF2B5EF4-FFF2-40B4-BE49-F238E27FC236}">
                  <a16:creationId xmlns:a16="http://schemas.microsoft.com/office/drawing/2014/main" id="{62CEB5F0-5811-AD4A-B9F9-C00303863EEF}"/>
                </a:ext>
              </a:extLst>
            </p:cNvPr>
            <p:cNvPicPr>
              <a:picLocks noChangeAspect="1"/>
            </p:cNvPicPr>
            <p:nvPr/>
          </p:nvPicPr>
          <p:blipFill>
            <a:blip r:embed="rId7"/>
            <a:stretch>
              <a:fillRect/>
            </a:stretch>
          </p:blipFill>
          <p:spPr>
            <a:xfrm>
              <a:off x="7926377" y="5142070"/>
              <a:ext cx="1227248" cy="866681"/>
            </a:xfrm>
            <a:prstGeom prst="rect">
              <a:avLst/>
            </a:prstGeom>
          </p:spPr>
        </p:pic>
        <p:pic>
          <p:nvPicPr>
            <p:cNvPr id="22" name="Picture 21">
              <a:extLst>
                <a:ext uri="{FF2B5EF4-FFF2-40B4-BE49-F238E27FC236}">
                  <a16:creationId xmlns:a16="http://schemas.microsoft.com/office/drawing/2014/main" id="{B0D00E62-602E-3644-9790-3DA575495F60}"/>
                </a:ext>
              </a:extLst>
            </p:cNvPr>
            <p:cNvPicPr>
              <a:picLocks noChangeAspect="1"/>
            </p:cNvPicPr>
            <p:nvPr/>
          </p:nvPicPr>
          <p:blipFill>
            <a:blip r:embed="rId8"/>
            <a:stretch>
              <a:fillRect/>
            </a:stretch>
          </p:blipFill>
          <p:spPr>
            <a:xfrm>
              <a:off x="9257725" y="5136339"/>
              <a:ext cx="1234407" cy="869771"/>
            </a:xfrm>
            <a:prstGeom prst="rect">
              <a:avLst/>
            </a:prstGeom>
          </p:spPr>
        </p:pic>
      </p:grpSp>
      <p:sp>
        <p:nvSpPr>
          <p:cNvPr id="24" name="Rectangle 23">
            <a:extLst>
              <a:ext uri="{FF2B5EF4-FFF2-40B4-BE49-F238E27FC236}">
                <a16:creationId xmlns:a16="http://schemas.microsoft.com/office/drawing/2014/main" id="{2583482E-C7C6-E940-8C98-1C4B2BF279A4}"/>
              </a:ext>
            </a:extLst>
          </p:cNvPr>
          <p:cNvSpPr/>
          <p:nvPr/>
        </p:nvSpPr>
        <p:spPr>
          <a:xfrm>
            <a:off x="1357162" y="1755509"/>
            <a:ext cx="2772076" cy="274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Mechanisms</a:t>
            </a:r>
          </a:p>
        </p:txBody>
      </p:sp>
      <p:sp>
        <p:nvSpPr>
          <p:cNvPr id="25" name="Rectangle 24">
            <a:extLst>
              <a:ext uri="{FF2B5EF4-FFF2-40B4-BE49-F238E27FC236}">
                <a16:creationId xmlns:a16="http://schemas.microsoft.com/office/drawing/2014/main" id="{B5EE9FB3-CB1D-2640-8BC0-221D56EDB9A0}"/>
              </a:ext>
            </a:extLst>
          </p:cNvPr>
          <p:cNvSpPr/>
          <p:nvPr/>
        </p:nvSpPr>
        <p:spPr>
          <a:xfrm>
            <a:off x="1357162" y="5329150"/>
            <a:ext cx="2772076" cy="274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Over-Controlling</a:t>
            </a:r>
          </a:p>
        </p:txBody>
      </p:sp>
      <p:sp>
        <p:nvSpPr>
          <p:cNvPr id="26" name="Rectangle 25">
            <a:extLst>
              <a:ext uri="{FF2B5EF4-FFF2-40B4-BE49-F238E27FC236}">
                <a16:creationId xmlns:a16="http://schemas.microsoft.com/office/drawing/2014/main" id="{208D4189-A3F5-384C-9011-4ED6AAA20388}"/>
              </a:ext>
            </a:extLst>
          </p:cNvPr>
          <p:cNvSpPr/>
          <p:nvPr/>
        </p:nvSpPr>
        <p:spPr>
          <a:xfrm>
            <a:off x="7794339" y="1755509"/>
            <a:ext cx="2772076" cy="274760"/>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Non-linearity</a:t>
            </a:r>
          </a:p>
        </p:txBody>
      </p:sp>
      <p:sp>
        <p:nvSpPr>
          <p:cNvPr id="27" name="Rectangle 26">
            <a:extLst>
              <a:ext uri="{FF2B5EF4-FFF2-40B4-BE49-F238E27FC236}">
                <a16:creationId xmlns:a16="http://schemas.microsoft.com/office/drawing/2014/main" id="{639E6DE9-C6EC-3B41-B22E-DA261F344408}"/>
              </a:ext>
            </a:extLst>
          </p:cNvPr>
          <p:cNvSpPr/>
          <p:nvPr/>
        </p:nvSpPr>
        <p:spPr>
          <a:xfrm>
            <a:off x="7794339" y="3505563"/>
            <a:ext cx="2772076" cy="274760"/>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Event Timing</a:t>
            </a:r>
          </a:p>
        </p:txBody>
      </p:sp>
      <p:sp>
        <p:nvSpPr>
          <p:cNvPr id="28" name="Rectangle 27">
            <a:extLst>
              <a:ext uri="{FF2B5EF4-FFF2-40B4-BE49-F238E27FC236}">
                <a16:creationId xmlns:a16="http://schemas.microsoft.com/office/drawing/2014/main" id="{D0B1ABF3-97CC-7A42-9EDA-5234296A06B3}"/>
              </a:ext>
            </a:extLst>
          </p:cNvPr>
          <p:cNvSpPr/>
          <p:nvPr/>
        </p:nvSpPr>
        <p:spPr>
          <a:xfrm>
            <a:off x="7763039" y="5118237"/>
            <a:ext cx="2772076" cy="274760"/>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Identifying Tipping Points</a:t>
            </a:r>
          </a:p>
        </p:txBody>
      </p:sp>
    </p:spTree>
    <p:extLst>
      <p:ext uri="{BB962C8B-B14F-4D97-AF65-F5344CB8AC3E}">
        <p14:creationId xmlns:p14="http://schemas.microsoft.com/office/powerpoint/2010/main" val="325714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animBg="1"/>
      <p:bldP spid="25" grpId="0" animBg="1"/>
      <p:bldP spid="26" grpId="0" animBg="1"/>
      <p:bldP spid="27" grpId="0" animBg="1"/>
      <p:bldP spid="2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8B4D0E-1E70-8043-81F7-F7CE769FEF39}"/>
              </a:ext>
            </a:extLst>
          </p:cNvPr>
          <p:cNvSpPr txBox="1">
            <a:spLocks/>
          </p:cNvSpPr>
          <p:nvPr/>
        </p:nvSpPr>
        <p:spPr>
          <a:xfrm>
            <a:off x="2816399" y="618910"/>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a:extLst>
              <a:ext uri="{FF2B5EF4-FFF2-40B4-BE49-F238E27FC236}">
                <a16:creationId xmlns:a16="http://schemas.microsoft.com/office/drawing/2014/main" id="{B405C2B4-10D0-444F-BC81-D168E4C86B0C}"/>
              </a:ext>
            </a:extLst>
          </p:cNvPr>
          <p:cNvSpPr txBox="1">
            <a:spLocks/>
          </p:cNvSpPr>
          <p:nvPr/>
        </p:nvSpPr>
        <p:spPr>
          <a:xfrm>
            <a:off x="1147402" y="2339772"/>
            <a:ext cx="3795713" cy="326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dirty="0">
              <a:solidFill>
                <a:srgbClr val="0432FF"/>
              </a:solidFill>
              <a:ea typeface="Helvetica" charset="0"/>
              <a:cs typeface="Helvetica" charset="0"/>
            </a:endParaRPr>
          </a:p>
          <a:p>
            <a:pPr marL="0" indent="0" algn="ctr">
              <a:buFont typeface="Arial" panose="020B0604020202020204" pitchFamily="34" charset="0"/>
              <a:buNone/>
            </a:pPr>
            <a:r>
              <a:rPr lang="en-US" sz="2400" b="1" dirty="0">
                <a:solidFill>
                  <a:srgbClr val="0432FF"/>
                </a:solidFill>
                <a:ea typeface="Helvetica" charset="0"/>
                <a:cs typeface="Helvetica" charset="0"/>
              </a:rPr>
              <a:t>Special Thanks to: </a:t>
            </a:r>
          </a:p>
          <a:p>
            <a:pPr marL="0" indent="0" algn="ctr">
              <a:buFont typeface="Arial" panose="020B0604020202020204" pitchFamily="34" charset="0"/>
              <a:buNone/>
            </a:pPr>
            <a:r>
              <a:rPr lang="en-US" sz="2400" dirty="0">
                <a:ea typeface="Helvetica" charset="0"/>
                <a:cs typeface="Helvetica" charset="0"/>
              </a:rPr>
              <a:t>Josh Jackson</a:t>
            </a:r>
          </a:p>
          <a:p>
            <a:pPr marL="0" indent="0" algn="ctr">
              <a:buFont typeface="Arial" panose="020B0604020202020204" pitchFamily="34" charset="0"/>
              <a:buNone/>
            </a:pPr>
            <a:endParaRPr lang="en-US" sz="2400" dirty="0">
              <a:ea typeface="Helvetica" charset="0"/>
              <a:cs typeface="Helvetica" charset="0"/>
            </a:endParaRPr>
          </a:p>
          <a:p>
            <a:pPr marL="0" indent="0" algn="ctr">
              <a:buFont typeface="Arial" panose="020B0604020202020204" pitchFamily="34" charset="0"/>
              <a:buNone/>
            </a:pPr>
            <a:r>
              <a:rPr lang="en-US" sz="2400" dirty="0">
                <a:ea typeface="Helvetica" charset="0"/>
                <a:cs typeface="Helvetica" charset="0"/>
              </a:rPr>
              <a:t>The </a:t>
            </a:r>
            <a:r>
              <a:rPr lang="en-US" sz="2400" dirty="0" err="1">
                <a:ea typeface="Helvetica" charset="0"/>
                <a:cs typeface="Helvetica" charset="0"/>
              </a:rPr>
              <a:t>PMaD</a:t>
            </a:r>
            <a:r>
              <a:rPr lang="en-US" sz="2400" dirty="0">
                <a:ea typeface="Helvetica" charset="0"/>
                <a:cs typeface="Helvetica" charset="0"/>
              </a:rPr>
              <a:t> Lab</a:t>
            </a:r>
          </a:p>
          <a:p>
            <a:pPr marL="0" indent="0" algn="ctr">
              <a:buFont typeface="Arial" panose="020B0604020202020204" pitchFamily="34" charset="0"/>
              <a:buNone/>
            </a:pPr>
            <a:r>
              <a:rPr lang="en-US" sz="2400" dirty="0">
                <a:ea typeface="Helvetica" charset="0"/>
                <a:cs typeface="Helvetica" charset="0"/>
              </a:rPr>
              <a:t>Pat Hill</a:t>
            </a:r>
          </a:p>
          <a:p>
            <a:pPr marL="0" indent="0" algn="ctr">
              <a:buFont typeface="Arial" panose="020B0604020202020204" pitchFamily="34" charset="0"/>
              <a:buNone/>
            </a:pPr>
            <a:r>
              <a:rPr lang="en-US" sz="2400" dirty="0">
                <a:ea typeface="Helvetica" charset="0"/>
                <a:cs typeface="Helvetica" charset="0"/>
              </a:rPr>
              <a:t>Tom </a:t>
            </a:r>
            <a:r>
              <a:rPr lang="en-US" sz="2400" dirty="0" err="1">
                <a:ea typeface="Helvetica" charset="0"/>
                <a:cs typeface="Helvetica" charset="0"/>
              </a:rPr>
              <a:t>Oltmanns</a:t>
            </a:r>
            <a:endParaRPr lang="en-US" sz="2400" dirty="0">
              <a:ea typeface="Helvetica" charset="0"/>
              <a:cs typeface="Helvetica" charset="0"/>
            </a:endParaRPr>
          </a:p>
        </p:txBody>
      </p:sp>
      <p:sp>
        <p:nvSpPr>
          <p:cNvPr id="6" name="Content Placeholder 2">
            <a:extLst>
              <a:ext uri="{FF2B5EF4-FFF2-40B4-BE49-F238E27FC236}">
                <a16:creationId xmlns:a16="http://schemas.microsoft.com/office/drawing/2014/main" id="{6236D1EF-66BA-EF42-B5C6-BE2066A51634}"/>
              </a:ext>
            </a:extLst>
          </p:cNvPr>
          <p:cNvSpPr txBox="1">
            <a:spLocks/>
          </p:cNvSpPr>
          <p:nvPr/>
        </p:nvSpPr>
        <p:spPr>
          <a:xfrm>
            <a:off x="7572095" y="2339772"/>
            <a:ext cx="4157438" cy="4042740"/>
          </a:xfrm>
          <a:prstGeom prst="rect">
            <a:avLst/>
          </a:prstGeom>
        </p:spPr>
        <p:txBody>
          <a:bodyPr vert="horz" lIns="68580" tIns="34290" rIns="68580" bIns="34290" rtlCol="0">
            <a:normAutofit lnSpcReduction="10000"/>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err="1">
                <a:ea typeface="Helvetica" charset="0"/>
                <a:cs typeface="Helvetica" charset="0"/>
              </a:rPr>
              <a:t>emoriebeck.github.io</a:t>
            </a:r>
            <a:r>
              <a:rPr lang="en-US" sz="2100" dirty="0">
                <a:ea typeface="Helvetica" charset="0"/>
                <a:cs typeface="Helvetica" charset="0"/>
              </a:rPr>
              <a:t>/</a:t>
            </a:r>
            <a:r>
              <a:rPr lang="en-US" sz="2100" dirty="0" err="1">
                <a:ea typeface="Helvetica" charset="0"/>
                <a:cs typeface="Helvetica" charset="0"/>
              </a:rPr>
              <a:t>life_events</a:t>
            </a:r>
            <a:endParaRPr lang="en-US" sz="2100" dirty="0">
              <a:ea typeface="Helvetica" charset="0"/>
              <a:cs typeface="Helvetica" charset="0"/>
            </a:endParaRPr>
          </a:p>
          <a:p>
            <a:pPr marL="0" indent="0" algn="ctr">
              <a:buNone/>
            </a:pPr>
            <a:endParaRPr lang="en-US" sz="800" b="1" dirty="0">
              <a:ea typeface="Helvetica" charset="0"/>
              <a:cs typeface="Helvetica" charset="0"/>
            </a:endParaRPr>
          </a:p>
          <a:p>
            <a:pPr marL="0" indent="0" algn="ctr">
              <a:buNone/>
            </a:pPr>
            <a:endParaRPr lang="en-US" sz="8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err="1"/>
              <a:t>github.com</a:t>
            </a:r>
            <a:r>
              <a:rPr lang="en-US" sz="2100" dirty="0"/>
              <a:t>/</a:t>
            </a:r>
            <a:r>
              <a:rPr lang="en-US" sz="2100" dirty="0" err="1"/>
              <a:t>emoriebeck</a:t>
            </a:r>
            <a:r>
              <a:rPr lang="en-US" sz="2100" dirty="0"/>
              <a:t>/</a:t>
            </a:r>
            <a:r>
              <a:rPr lang="en-US" sz="2100" dirty="0" err="1"/>
              <a:t>life_events</a:t>
            </a:r>
            <a:endParaRPr lang="en-US" sz="2100" dirty="0"/>
          </a:p>
          <a:p>
            <a:pPr marL="0" indent="0" algn="ctr">
              <a:buNone/>
            </a:pPr>
            <a:r>
              <a:rPr lang="en-US" sz="2100" dirty="0" err="1"/>
              <a:t>osf.io</a:t>
            </a:r>
            <a:r>
              <a:rPr lang="en-US" sz="2100" dirty="0"/>
              <a:t>/hy4da</a:t>
            </a:r>
          </a:p>
          <a:p>
            <a:pPr marL="0" indent="0" algn="ctr">
              <a:buNone/>
            </a:pPr>
            <a:endParaRPr lang="en-US" sz="800" dirty="0"/>
          </a:p>
          <a:p>
            <a:pPr marL="0" indent="0" algn="ctr">
              <a:buNone/>
            </a:pPr>
            <a:endParaRPr lang="en-US" sz="800" dirty="0"/>
          </a:p>
          <a:p>
            <a:pPr marL="0" indent="0" algn="ctr">
              <a:buNone/>
            </a:pPr>
            <a:r>
              <a:rPr lang="en-US" sz="2400" b="1" dirty="0">
                <a:solidFill>
                  <a:srgbClr val="0432FF"/>
                </a:solidFill>
              </a:rPr>
              <a:t>Shiny App:</a:t>
            </a:r>
          </a:p>
          <a:p>
            <a:pPr marL="0" indent="0" algn="ctr">
              <a:buNone/>
            </a:pPr>
            <a:r>
              <a:rPr lang="en-US" sz="2100" dirty="0" err="1">
                <a:ea typeface="Helvetica" charset="0"/>
                <a:cs typeface="Helvetica" charset="0"/>
              </a:rPr>
              <a:t>emoriebeck.shinyapps.io</a:t>
            </a:r>
            <a:r>
              <a:rPr lang="en-US" sz="2100" dirty="0">
                <a:ea typeface="Helvetica" charset="0"/>
                <a:cs typeface="Helvetica" charset="0"/>
              </a:rPr>
              <a:t>/</a:t>
            </a:r>
            <a:r>
              <a:rPr lang="en-US" sz="2100" dirty="0" err="1">
                <a:ea typeface="Helvetica" charset="0"/>
                <a:cs typeface="Helvetica" charset="0"/>
              </a:rPr>
              <a:t>life_events</a:t>
            </a:r>
            <a:endParaRPr lang="en-US" sz="2100" dirty="0">
              <a:ea typeface="Helvetica" charset="0"/>
              <a:cs typeface="Helvetica" charset="0"/>
            </a:endParaRPr>
          </a:p>
          <a:p>
            <a:pPr marL="0" indent="0" algn="ctr">
              <a:buNone/>
            </a:pPr>
            <a:endParaRPr lang="en-US" sz="2100" dirty="0">
              <a:ea typeface="Helvetica" charset="0"/>
              <a:cs typeface="Helvetica" charset="0"/>
            </a:endParaRPr>
          </a:p>
        </p:txBody>
      </p:sp>
      <p:cxnSp>
        <p:nvCxnSpPr>
          <p:cNvPr id="10" name="Straight Connector 9">
            <a:extLst>
              <a:ext uri="{FF2B5EF4-FFF2-40B4-BE49-F238E27FC236}">
                <a16:creationId xmlns:a16="http://schemas.microsoft.com/office/drawing/2014/main" id="{1DF6F5DD-2FBD-5446-ACDE-2C0CF2EFB55F}"/>
              </a:ext>
            </a:extLst>
          </p:cNvPr>
          <p:cNvCxnSpPr>
            <a:stCxn id="10" idx="3"/>
          </p:cNvCxnSpPr>
          <p:nvPr/>
        </p:nvCxnSpPr>
        <p:spPr>
          <a:xfrm flipV="1">
            <a:off x="7112208" y="4402470"/>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92C4BEB-E5D8-F546-A667-3A5C69D1D943}"/>
              </a:ext>
            </a:extLst>
          </p:cNvPr>
          <p:cNvPicPr>
            <a:picLocks noChangeAspect="1"/>
          </p:cNvPicPr>
          <p:nvPr/>
        </p:nvPicPr>
        <p:blipFill>
          <a:blip r:embed="rId2"/>
          <a:stretch>
            <a:fillRect/>
          </a:stretch>
        </p:blipFill>
        <p:spPr>
          <a:xfrm>
            <a:off x="5303304" y="5080750"/>
            <a:ext cx="1407596" cy="1407596"/>
          </a:xfrm>
          <a:prstGeom prst="rect">
            <a:avLst/>
          </a:prstGeom>
        </p:spPr>
      </p:pic>
      <p:pic>
        <p:nvPicPr>
          <p:cNvPr id="14" name="Picture 13">
            <a:extLst>
              <a:ext uri="{FF2B5EF4-FFF2-40B4-BE49-F238E27FC236}">
                <a16:creationId xmlns:a16="http://schemas.microsoft.com/office/drawing/2014/main" id="{186C623B-D134-8749-8A15-751508AA707E}"/>
              </a:ext>
            </a:extLst>
          </p:cNvPr>
          <p:cNvPicPr>
            <a:picLocks noChangeAspect="1"/>
          </p:cNvPicPr>
          <p:nvPr/>
        </p:nvPicPr>
        <p:blipFill>
          <a:blip r:embed="rId3"/>
          <a:stretch>
            <a:fillRect/>
          </a:stretch>
        </p:blipFill>
        <p:spPr>
          <a:xfrm>
            <a:off x="5305105" y="3698672"/>
            <a:ext cx="1407596" cy="1407596"/>
          </a:xfrm>
          <a:prstGeom prst="rect">
            <a:avLst/>
          </a:prstGeom>
        </p:spPr>
      </p:pic>
      <p:pic>
        <p:nvPicPr>
          <p:cNvPr id="16" name="Picture 15">
            <a:extLst>
              <a:ext uri="{FF2B5EF4-FFF2-40B4-BE49-F238E27FC236}">
                <a16:creationId xmlns:a16="http://schemas.microsoft.com/office/drawing/2014/main" id="{7F967608-6322-3A4D-976A-5A1FEA8CE702}"/>
              </a:ext>
            </a:extLst>
          </p:cNvPr>
          <p:cNvPicPr>
            <a:picLocks noChangeAspect="1"/>
          </p:cNvPicPr>
          <p:nvPr/>
        </p:nvPicPr>
        <p:blipFill>
          <a:blip r:embed="rId4"/>
          <a:stretch>
            <a:fillRect/>
          </a:stretch>
        </p:blipFill>
        <p:spPr>
          <a:xfrm>
            <a:off x="5303304" y="2339772"/>
            <a:ext cx="1407596" cy="1407596"/>
          </a:xfrm>
          <a:prstGeom prst="rect">
            <a:avLst/>
          </a:prstGeom>
        </p:spPr>
      </p:pic>
      <p:cxnSp>
        <p:nvCxnSpPr>
          <p:cNvPr id="17" name="Straight Connector 16">
            <a:extLst>
              <a:ext uri="{FF2B5EF4-FFF2-40B4-BE49-F238E27FC236}">
                <a16:creationId xmlns:a16="http://schemas.microsoft.com/office/drawing/2014/main" id="{8E205F85-2BFE-5443-97D4-2C222E705FEB}"/>
              </a:ext>
            </a:extLst>
          </p:cNvPr>
          <p:cNvCxnSpPr>
            <a:cxnSpLocks/>
            <a:stCxn id="17" idx="3"/>
          </p:cNvCxnSpPr>
          <p:nvPr/>
        </p:nvCxnSpPr>
        <p:spPr>
          <a:xfrm flipV="1">
            <a:off x="7081752" y="5736576"/>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D7C7EE-488D-3147-B31F-F24AD1A65811}"/>
              </a:ext>
            </a:extLst>
          </p:cNvPr>
          <p:cNvCxnSpPr>
            <a:stCxn id="22" idx="3"/>
          </p:cNvCxnSpPr>
          <p:nvPr/>
        </p:nvCxnSpPr>
        <p:spPr>
          <a:xfrm flipV="1">
            <a:off x="7158814" y="3069632"/>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15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D256B0-2414-E04D-B3CB-2A339B878DC6}"/>
              </a:ext>
            </a:extLst>
          </p:cNvPr>
          <p:cNvSpPr/>
          <p:nvPr/>
        </p:nvSpPr>
        <p:spPr>
          <a:xfrm>
            <a:off x="838200" y="1728788"/>
            <a:ext cx="3530600" cy="633412"/>
          </a:xfrm>
          <a:prstGeom prst="rect">
            <a:avLst/>
          </a:prstGeom>
          <a:solidFill>
            <a:srgbClr val="FFFD78">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B2ED3-E08D-F042-9802-4E7007909112}"/>
              </a:ext>
            </a:extLst>
          </p:cNvPr>
          <p:cNvSpPr>
            <a:spLocks noGrp="1"/>
          </p:cNvSpPr>
          <p:nvPr>
            <p:ph type="title"/>
          </p:nvPr>
        </p:nvSpPr>
        <p:spPr/>
        <p:txBody>
          <a:bodyPr/>
          <a:lstStyle/>
          <a:p>
            <a:r>
              <a:rPr lang="en-US" dirty="0"/>
              <a:t>TESSERA Framework</a:t>
            </a:r>
          </a:p>
        </p:txBody>
      </p:sp>
      <p:sp>
        <p:nvSpPr>
          <p:cNvPr id="3" name="Content Placeholder 2">
            <a:extLst>
              <a:ext uri="{FF2B5EF4-FFF2-40B4-BE49-F238E27FC236}">
                <a16:creationId xmlns:a16="http://schemas.microsoft.com/office/drawing/2014/main" id="{0DD70C0D-AE2A-9440-8022-F8AB42F4D600}"/>
              </a:ext>
            </a:extLst>
          </p:cNvPr>
          <p:cNvSpPr>
            <a:spLocks noGrp="1"/>
          </p:cNvSpPr>
          <p:nvPr>
            <p:ph idx="1"/>
          </p:nvPr>
        </p:nvSpPr>
        <p:spPr/>
        <p:txBody>
          <a:bodyPr/>
          <a:lstStyle/>
          <a:p>
            <a:pPr marL="0" indent="0">
              <a:buNone/>
            </a:pPr>
            <a:r>
              <a:rPr lang="en-US" b="1" dirty="0"/>
              <a:t>*T*</a:t>
            </a:r>
            <a:r>
              <a:rPr lang="en-US" dirty="0" err="1"/>
              <a:t>riggering</a:t>
            </a:r>
            <a:r>
              <a:rPr lang="en-US" dirty="0"/>
              <a:t> Situations</a:t>
            </a:r>
          </a:p>
          <a:p>
            <a:pPr marL="0" indent="0">
              <a:buNone/>
            </a:pPr>
            <a:r>
              <a:rPr lang="en-US" b="1" dirty="0"/>
              <a:t>*E*</a:t>
            </a:r>
            <a:r>
              <a:rPr lang="en-US" dirty="0" err="1"/>
              <a:t>xpectancies</a:t>
            </a:r>
            <a:endParaRPr lang="en-US" dirty="0"/>
          </a:p>
          <a:p>
            <a:pPr marL="0" indent="0">
              <a:buNone/>
            </a:pPr>
            <a:r>
              <a:rPr lang="en-US" b="1" dirty="0"/>
              <a:t>*S*</a:t>
            </a:r>
            <a:r>
              <a:rPr lang="en-US" dirty="0" err="1"/>
              <a:t>tates</a:t>
            </a:r>
            <a:r>
              <a:rPr lang="en-US" dirty="0"/>
              <a:t> / </a:t>
            </a:r>
            <a:r>
              <a:rPr lang="en-US" b="1" dirty="0"/>
              <a:t>*S*</a:t>
            </a:r>
            <a:r>
              <a:rPr lang="en-US" dirty="0" err="1"/>
              <a:t>tate</a:t>
            </a:r>
            <a:r>
              <a:rPr lang="en-US" dirty="0"/>
              <a:t> </a:t>
            </a:r>
            <a:r>
              <a:rPr lang="en-US" b="1" dirty="0"/>
              <a:t>*E*</a:t>
            </a:r>
            <a:r>
              <a:rPr lang="en-US" dirty="0" err="1"/>
              <a:t>xpressions</a:t>
            </a:r>
            <a:endParaRPr lang="en-US" dirty="0"/>
          </a:p>
          <a:p>
            <a:pPr marL="0" indent="0">
              <a:buNone/>
            </a:pPr>
            <a:r>
              <a:rPr lang="en-US" b="1" dirty="0"/>
              <a:t>*R*</a:t>
            </a:r>
            <a:r>
              <a:rPr lang="en-US" dirty="0"/>
              <a:t>e</a:t>
            </a:r>
            <a:r>
              <a:rPr lang="en-US" b="1" dirty="0"/>
              <a:t>*A*</a:t>
            </a:r>
            <a:r>
              <a:rPr lang="en-US" dirty="0" err="1"/>
              <a:t>ctions</a:t>
            </a:r>
            <a:endParaRPr lang="en-US" b="1" dirty="0"/>
          </a:p>
        </p:txBody>
      </p:sp>
    </p:spTree>
    <p:extLst>
      <p:ext uri="{BB962C8B-B14F-4D97-AF65-F5344CB8AC3E}">
        <p14:creationId xmlns:p14="http://schemas.microsoft.com/office/powerpoint/2010/main" val="1204336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2DB2-7B93-A64C-B41C-3023B962605E}"/>
              </a:ext>
            </a:extLst>
          </p:cNvPr>
          <p:cNvSpPr>
            <a:spLocks noGrp="1"/>
          </p:cNvSpPr>
          <p:nvPr>
            <p:ph type="title"/>
          </p:nvPr>
        </p:nvSpPr>
        <p:spPr/>
        <p:txBody>
          <a:bodyPr/>
          <a:lstStyle/>
          <a:p>
            <a:r>
              <a:rPr lang="en-US" dirty="0"/>
              <a:t>Level 2 Variances</a:t>
            </a:r>
          </a:p>
        </p:txBody>
      </p:sp>
      <p:pic>
        <p:nvPicPr>
          <p:cNvPr id="4" name="Picture 3">
            <a:extLst>
              <a:ext uri="{FF2B5EF4-FFF2-40B4-BE49-F238E27FC236}">
                <a16:creationId xmlns:a16="http://schemas.microsoft.com/office/drawing/2014/main" id="{8ED14B1A-4207-3E4E-B343-4B6567D23399}"/>
              </a:ext>
            </a:extLst>
          </p:cNvPr>
          <p:cNvPicPr>
            <a:picLocks noChangeAspect="1"/>
          </p:cNvPicPr>
          <p:nvPr/>
        </p:nvPicPr>
        <p:blipFill>
          <a:blip r:embed="rId2"/>
          <a:stretch>
            <a:fillRect/>
          </a:stretch>
        </p:blipFill>
        <p:spPr>
          <a:xfrm>
            <a:off x="3070412" y="0"/>
            <a:ext cx="6051176" cy="6858000"/>
          </a:xfrm>
          <a:prstGeom prst="rect">
            <a:avLst/>
          </a:prstGeom>
        </p:spPr>
      </p:pic>
    </p:spTree>
    <p:extLst>
      <p:ext uri="{BB962C8B-B14F-4D97-AF65-F5344CB8AC3E}">
        <p14:creationId xmlns:p14="http://schemas.microsoft.com/office/powerpoint/2010/main" val="403174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169ACB-E77F-274B-9A14-75C3298CF58B}"/>
              </a:ext>
            </a:extLst>
          </p:cNvPr>
          <p:cNvPicPr>
            <a:picLocks noChangeAspect="1"/>
          </p:cNvPicPr>
          <p:nvPr/>
        </p:nvPicPr>
        <p:blipFill>
          <a:blip r:embed="rId3"/>
          <a:stretch>
            <a:fillRect/>
          </a:stretch>
        </p:blipFill>
        <p:spPr>
          <a:xfrm>
            <a:off x="197239" y="559837"/>
            <a:ext cx="11760200" cy="5803900"/>
          </a:xfrm>
          <a:prstGeom prst="rect">
            <a:avLst/>
          </a:prstGeom>
        </p:spPr>
      </p:pic>
    </p:spTree>
    <p:extLst>
      <p:ext uri="{BB962C8B-B14F-4D97-AF65-F5344CB8AC3E}">
        <p14:creationId xmlns:p14="http://schemas.microsoft.com/office/powerpoint/2010/main" val="379369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8028A70-EDE3-4C49-8DB9-D02629496DF8}"/>
              </a:ext>
            </a:extLst>
          </p:cNvPr>
          <p:cNvCxnSpPr>
            <a:stCxn id="25" idx="3"/>
          </p:cNvCxnSpPr>
          <p:nvPr/>
        </p:nvCxnSpPr>
        <p:spPr>
          <a:xfrm flipV="1">
            <a:off x="4454492" y="2884235"/>
            <a:ext cx="2239819" cy="3119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4B0908-BBF0-8249-83D9-0CC51D947537}"/>
              </a:ext>
            </a:extLst>
          </p:cNvPr>
          <p:cNvCxnSpPr>
            <a:cxnSpLocks/>
          </p:cNvCxnSpPr>
          <p:nvPr/>
        </p:nvCxnSpPr>
        <p:spPr>
          <a:xfrm flipV="1">
            <a:off x="5306136" y="2942736"/>
            <a:ext cx="1388175" cy="975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18B16E-3F0A-DF4D-A9C4-DDB126B36FC2}"/>
              </a:ext>
            </a:extLst>
          </p:cNvPr>
          <p:cNvCxnSpPr>
            <a:cxnSpLocks/>
          </p:cNvCxnSpPr>
          <p:nvPr/>
        </p:nvCxnSpPr>
        <p:spPr>
          <a:xfrm flipV="1">
            <a:off x="4454218" y="2904271"/>
            <a:ext cx="2240093" cy="17529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90BEE8-4B6A-5F4F-BBF3-097BB766D90A}"/>
              </a:ext>
            </a:extLst>
          </p:cNvPr>
          <p:cNvCxnSpPr>
            <a:cxnSpLocks/>
            <a:stCxn id="20" idx="3"/>
          </p:cNvCxnSpPr>
          <p:nvPr/>
        </p:nvCxnSpPr>
        <p:spPr>
          <a:xfrm flipV="1">
            <a:off x="2658997" y="2904271"/>
            <a:ext cx="4023010" cy="17344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E2E20B9-7849-1F49-99AC-C7945DA45D98}"/>
              </a:ext>
            </a:extLst>
          </p:cNvPr>
          <p:cNvCxnSpPr>
            <a:cxnSpLocks/>
          </p:cNvCxnSpPr>
          <p:nvPr/>
        </p:nvCxnSpPr>
        <p:spPr>
          <a:xfrm flipV="1">
            <a:off x="3515290" y="2922316"/>
            <a:ext cx="3090059" cy="978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35ADFA-8A46-7D4C-8C8F-0D4250DF1829}"/>
              </a:ext>
            </a:extLst>
          </p:cNvPr>
          <p:cNvCxnSpPr>
            <a:cxnSpLocks/>
            <a:stCxn id="19" idx="3"/>
          </p:cNvCxnSpPr>
          <p:nvPr/>
        </p:nvCxnSpPr>
        <p:spPr>
          <a:xfrm flipV="1">
            <a:off x="1745824" y="2835381"/>
            <a:ext cx="4948487" cy="1064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4A4572-66D2-9146-8585-0CAC926A8E38}"/>
              </a:ext>
            </a:extLst>
          </p:cNvPr>
          <p:cNvCxnSpPr>
            <a:cxnSpLocks/>
            <a:stCxn id="24" idx="3"/>
          </p:cNvCxnSpPr>
          <p:nvPr/>
        </p:nvCxnSpPr>
        <p:spPr>
          <a:xfrm flipV="1">
            <a:off x="2658997" y="2864013"/>
            <a:ext cx="3915883" cy="3321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F69C733-1365-D74C-9F69-6D5CE24D30B2}"/>
              </a:ext>
            </a:extLst>
          </p:cNvPr>
          <p:cNvSpPr/>
          <p:nvPr/>
        </p:nvSpPr>
        <p:spPr>
          <a:xfrm>
            <a:off x="4383740" y="1290915"/>
            <a:ext cx="3281083"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Limitations</a:t>
            </a:r>
          </a:p>
        </p:txBody>
      </p:sp>
      <p:sp>
        <p:nvSpPr>
          <p:cNvPr id="10" name="Rectangle 9">
            <a:extLst>
              <a:ext uri="{FF2B5EF4-FFF2-40B4-BE49-F238E27FC236}">
                <a16:creationId xmlns:a16="http://schemas.microsoft.com/office/drawing/2014/main" id="{B3DDD795-A9D5-B646-B176-03A494DB6240}"/>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6126779" y="4364005"/>
            <a:ext cx="557784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6426046" y="411348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9847877" y="407625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H="1" flipV="1">
            <a:off x="10573994" y="4864006"/>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6882712" y="2522679"/>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flipH="1">
            <a:off x="7126976" y="3386633"/>
            <a:ext cx="1"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10350550" y="5423693"/>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5849606" y="191571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9200847" y="6213188"/>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Life Events</a:t>
            </a:r>
          </a:p>
        </p:txBody>
      </p:sp>
      <p:sp>
        <p:nvSpPr>
          <p:cNvPr id="19" name="Rectangle 18">
            <a:extLst>
              <a:ext uri="{FF2B5EF4-FFF2-40B4-BE49-F238E27FC236}">
                <a16:creationId xmlns:a16="http://schemas.microsoft.com/office/drawing/2014/main" id="{9B052B69-63EB-B24C-9F9C-95A07F39D007}"/>
              </a:ext>
            </a:extLst>
          </p:cNvPr>
          <p:cNvSpPr/>
          <p:nvPr/>
        </p:nvSpPr>
        <p:spPr>
          <a:xfrm>
            <a:off x="73539" y="358745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20" name="Rectangle 19">
            <a:extLst>
              <a:ext uri="{FF2B5EF4-FFF2-40B4-BE49-F238E27FC236}">
                <a16:creationId xmlns:a16="http://schemas.microsoft.com/office/drawing/2014/main" id="{D705AFA8-650C-FD4A-A402-41F99CBD3D4C}"/>
              </a:ext>
            </a:extLst>
          </p:cNvPr>
          <p:cNvSpPr/>
          <p:nvPr/>
        </p:nvSpPr>
        <p:spPr>
          <a:xfrm>
            <a:off x="986712" y="432677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21" name="Rectangle 20">
            <a:extLst>
              <a:ext uri="{FF2B5EF4-FFF2-40B4-BE49-F238E27FC236}">
                <a16:creationId xmlns:a16="http://schemas.microsoft.com/office/drawing/2014/main" id="{CBCB59D5-4EC5-9041-856B-950722AEFF2E}"/>
              </a:ext>
            </a:extLst>
          </p:cNvPr>
          <p:cNvSpPr/>
          <p:nvPr/>
        </p:nvSpPr>
        <p:spPr>
          <a:xfrm>
            <a:off x="3638773" y="358745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22" name="Rectangle 21">
            <a:extLst>
              <a:ext uri="{FF2B5EF4-FFF2-40B4-BE49-F238E27FC236}">
                <a16:creationId xmlns:a16="http://schemas.microsoft.com/office/drawing/2014/main" id="{355D7860-597D-2E47-9257-C6D78EB3B8BC}"/>
              </a:ext>
            </a:extLst>
          </p:cNvPr>
          <p:cNvSpPr/>
          <p:nvPr/>
        </p:nvSpPr>
        <p:spPr>
          <a:xfrm>
            <a:off x="2782208" y="433744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23" name="Rectangle 22">
            <a:extLst>
              <a:ext uri="{FF2B5EF4-FFF2-40B4-BE49-F238E27FC236}">
                <a16:creationId xmlns:a16="http://schemas.microsoft.com/office/drawing/2014/main" id="{237AC208-BB5A-D44F-AD88-EC10ECE1B1A1}"/>
              </a:ext>
            </a:extLst>
          </p:cNvPr>
          <p:cNvSpPr/>
          <p:nvPr/>
        </p:nvSpPr>
        <p:spPr>
          <a:xfrm>
            <a:off x="1856156" y="358745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24" name="Rectangle 23">
            <a:extLst>
              <a:ext uri="{FF2B5EF4-FFF2-40B4-BE49-F238E27FC236}">
                <a16:creationId xmlns:a16="http://schemas.microsoft.com/office/drawing/2014/main" id="{ED4955FA-199B-7B4C-BB50-3494798C9A54}"/>
              </a:ext>
            </a:extLst>
          </p:cNvPr>
          <p:cNvSpPr/>
          <p:nvPr/>
        </p:nvSpPr>
        <p:spPr>
          <a:xfrm>
            <a:off x="986712" y="288423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25" name="Rectangle 24">
            <a:extLst>
              <a:ext uri="{FF2B5EF4-FFF2-40B4-BE49-F238E27FC236}">
                <a16:creationId xmlns:a16="http://schemas.microsoft.com/office/drawing/2014/main" id="{D2C63656-C849-FD45-90FF-54D5EB2B2D50}"/>
              </a:ext>
            </a:extLst>
          </p:cNvPr>
          <p:cNvSpPr/>
          <p:nvPr/>
        </p:nvSpPr>
        <p:spPr>
          <a:xfrm>
            <a:off x="2782207" y="288423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sp>
        <p:nvSpPr>
          <p:cNvPr id="28" name="Rectangle 27">
            <a:extLst>
              <a:ext uri="{FF2B5EF4-FFF2-40B4-BE49-F238E27FC236}">
                <a16:creationId xmlns:a16="http://schemas.microsoft.com/office/drawing/2014/main" id="{18064FCD-28C5-BA4F-B5E3-984AD4AD08F1}"/>
              </a:ext>
            </a:extLst>
          </p:cNvPr>
          <p:cNvSpPr/>
          <p:nvPr/>
        </p:nvSpPr>
        <p:spPr>
          <a:xfrm>
            <a:off x="1032733" y="2614108"/>
            <a:ext cx="3742467" cy="397136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Inattention to Third Variables (Selection Bias)</a:t>
            </a:r>
          </a:p>
        </p:txBody>
      </p:sp>
    </p:spTree>
    <p:extLst>
      <p:ext uri="{BB962C8B-B14F-4D97-AF65-F5344CB8AC3E}">
        <p14:creationId xmlns:p14="http://schemas.microsoft.com/office/powerpoint/2010/main" val="332696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43A09-7771-5441-850E-57D38FC5B2A4}"/>
              </a:ext>
            </a:extLst>
          </p:cNvPr>
          <p:cNvPicPr>
            <a:picLocks noChangeAspect="1"/>
          </p:cNvPicPr>
          <p:nvPr/>
        </p:nvPicPr>
        <p:blipFill>
          <a:blip r:embed="rId2"/>
          <a:stretch>
            <a:fillRect/>
          </a:stretch>
        </p:blipFill>
        <p:spPr>
          <a:xfrm>
            <a:off x="955381" y="0"/>
            <a:ext cx="10281237" cy="6858000"/>
          </a:xfrm>
          <a:prstGeom prst="rect">
            <a:avLst/>
          </a:prstGeom>
        </p:spPr>
      </p:pic>
    </p:spTree>
    <p:extLst>
      <p:ext uri="{BB962C8B-B14F-4D97-AF65-F5344CB8AC3E}">
        <p14:creationId xmlns:p14="http://schemas.microsoft.com/office/powerpoint/2010/main" val="2036505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CC5C-BEFC-2343-BE88-B130F162D5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C359D9-4F33-134D-8A6D-16596A246F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161A51-5B4A-8F4F-8B2B-D2327AE38991}"/>
              </a:ext>
            </a:extLst>
          </p:cNvPr>
          <p:cNvPicPr>
            <a:picLocks noChangeAspect="1"/>
          </p:cNvPicPr>
          <p:nvPr/>
        </p:nvPicPr>
        <p:blipFill>
          <a:blip r:embed="rId2"/>
          <a:stretch>
            <a:fillRect/>
          </a:stretch>
        </p:blipFill>
        <p:spPr>
          <a:xfrm>
            <a:off x="847172" y="0"/>
            <a:ext cx="10497655" cy="6858000"/>
          </a:xfrm>
          <a:prstGeom prst="rect">
            <a:avLst/>
          </a:prstGeom>
        </p:spPr>
      </p:pic>
    </p:spTree>
    <p:extLst>
      <p:ext uri="{BB962C8B-B14F-4D97-AF65-F5344CB8AC3E}">
        <p14:creationId xmlns:p14="http://schemas.microsoft.com/office/powerpoint/2010/main" val="4072886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021290-F590-DF47-B9E8-273D2DD143C4}"/>
              </a:ext>
            </a:extLst>
          </p:cNvPr>
          <p:cNvPicPr>
            <a:picLocks noChangeAspect="1"/>
          </p:cNvPicPr>
          <p:nvPr/>
        </p:nvPicPr>
        <p:blipFill>
          <a:blip r:embed="rId2"/>
          <a:stretch>
            <a:fillRect/>
          </a:stretch>
        </p:blipFill>
        <p:spPr>
          <a:xfrm>
            <a:off x="1609117" y="0"/>
            <a:ext cx="8973766" cy="6858000"/>
          </a:xfrm>
          <a:prstGeom prst="rect">
            <a:avLst/>
          </a:prstGeom>
        </p:spPr>
      </p:pic>
    </p:spTree>
    <p:extLst>
      <p:ext uri="{BB962C8B-B14F-4D97-AF65-F5344CB8AC3E}">
        <p14:creationId xmlns:p14="http://schemas.microsoft.com/office/powerpoint/2010/main" val="8985830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EDD4-1F0E-FF41-85BE-4F5D8D61A3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445C9-5829-C34F-82E6-4C2720B026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4111A5C-3055-144C-8174-74EF5B562321}"/>
              </a:ext>
            </a:extLst>
          </p:cNvPr>
          <p:cNvPicPr>
            <a:picLocks noChangeAspect="1"/>
          </p:cNvPicPr>
          <p:nvPr/>
        </p:nvPicPr>
        <p:blipFill>
          <a:blip r:embed="rId2"/>
          <a:stretch>
            <a:fillRect/>
          </a:stretch>
        </p:blipFill>
        <p:spPr>
          <a:xfrm>
            <a:off x="1658127" y="0"/>
            <a:ext cx="8875745" cy="6858000"/>
          </a:xfrm>
          <a:prstGeom prst="rect">
            <a:avLst/>
          </a:prstGeom>
        </p:spPr>
      </p:pic>
    </p:spTree>
    <p:extLst>
      <p:ext uri="{BB962C8B-B14F-4D97-AF65-F5344CB8AC3E}">
        <p14:creationId xmlns:p14="http://schemas.microsoft.com/office/powerpoint/2010/main" val="366328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C7124-43D5-7A46-A7AB-CF9D6B506794}"/>
              </a:ext>
            </a:extLst>
          </p:cNvPr>
          <p:cNvSpPr/>
          <p:nvPr/>
        </p:nvSpPr>
        <p:spPr>
          <a:xfrm>
            <a:off x="3894268" y="172116"/>
            <a:ext cx="4260028" cy="1108038"/>
          </a:xfrm>
          <a:prstGeom prst="rect">
            <a:avLst/>
          </a:prstGeom>
          <a:solidFill>
            <a:srgbClr val="302E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Socialization</a:t>
            </a:r>
          </a:p>
        </p:txBody>
      </p:sp>
      <p:sp>
        <p:nvSpPr>
          <p:cNvPr id="5" name="Rectangle 4">
            <a:extLst>
              <a:ext uri="{FF2B5EF4-FFF2-40B4-BE49-F238E27FC236}">
                <a16:creationId xmlns:a16="http://schemas.microsoft.com/office/drawing/2014/main" id="{D0939CEE-B81A-BE44-955A-AD49798A82E1}"/>
              </a:ext>
            </a:extLst>
          </p:cNvPr>
          <p:cNvSpPr/>
          <p:nvPr/>
        </p:nvSpPr>
        <p:spPr>
          <a:xfrm>
            <a:off x="1660698" y="1699065"/>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C05A25D7-7F83-5A4B-ADA3-3E87F53639BE}"/>
              </a:ext>
            </a:extLst>
          </p:cNvPr>
          <p:cNvSpPr/>
          <p:nvPr/>
        </p:nvSpPr>
        <p:spPr>
          <a:xfrm>
            <a:off x="3450037" y="1699066"/>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0893753F-A028-E04A-B4E9-EC10F400F7FA}"/>
              </a:ext>
            </a:extLst>
          </p:cNvPr>
          <p:cNvSpPr/>
          <p:nvPr/>
        </p:nvSpPr>
        <p:spPr>
          <a:xfrm>
            <a:off x="5266591" y="1699065"/>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5830D33F-F25D-FA40-B2BC-616550AF2E97}"/>
              </a:ext>
            </a:extLst>
          </p:cNvPr>
          <p:cNvSpPr/>
          <p:nvPr/>
        </p:nvSpPr>
        <p:spPr>
          <a:xfrm>
            <a:off x="7055930" y="1699066"/>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947AF1BF-B96A-384E-8AF1-39E6455D942E}"/>
              </a:ext>
            </a:extLst>
          </p:cNvPr>
          <p:cNvSpPr/>
          <p:nvPr/>
        </p:nvSpPr>
        <p:spPr>
          <a:xfrm>
            <a:off x="8872484" y="1699067"/>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26" name="Down Arrow 25">
            <a:extLst>
              <a:ext uri="{FF2B5EF4-FFF2-40B4-BE49-F238E27FC236}">
                <a16:creationId xmlns:a16="http://schemas.microsoft.com/office/drawing/2014/main" id="{39FAFBAF-BE78-004C-A1FD-2F336055C6DE}"/>
              </a:ext>
            </a:extLst>
          </p:cNvPr>
          <p:cNvSpPr/>
          <p:nvPr/>
        </p:nvSpPr>
        <p:spPr>
          <a:xfrm flipV="1">
            <a:off x="2233897"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7FD052B9-11E9-EB40-9BE4-3FB957D45989}"/>
              </a:ext>
            </a:extLst>
          </p:cNvPr>
          <p:cNvSpPr/>
          <p:nvPr/>
        </p:nvSpPr>
        <p:spPr>
          <a:xfrm flipV="1">
            <a:off x="4023162"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2FCD3E9C-1577-6C48-99AC-AB712C85DF14}"/>
              </a:ext>
            </a:extLst>
          </p:cNvPr>
          <p:cNvSpPr/>
          <p:nvPr/>
        </p:nvSpPr>
        <p:spPr>
          <a:xfrm flipV="1">
            <a:off x="584997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BF3510F2-C79B-964C-8F89-D5739500BC6B}"/>
              </a:ext>
            </a:extLst>
          </p:cNvPr>
          <p:cNvSpPr/>
          <p:nvPr/>
        </p:nvSpPr>
        <p:spPr>
          <a:xfrm flipV="1">
            <a:off x="762912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5E6C21AD-C570-1743-A3F1-951EA5F3A72E}"/>
              </a:ext>
            </a:extLst>
          </p:cNvPr>
          <p:cNvSpPr/>
          <p:nvPr/>
        </p:nvSpPr>
        <p:spPr>
          <a:xfrm flipV="1">
            <a:off x="9445683" y="239582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9733233-58B9-0949-878B-52040F8096D5}"/>
              </a:ext>
            </a:extLst>
          </p:cNvPr>
          <p:cNvSpPr/>
          <p:nvPr/>
        </p:nvSpPr>
        <p:spPr>
          <a:xfrm>
            <a:off x="1674380" y="2966272"/>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 Move in with Partner (-)</a:t>
            </a:r>
          </a:p>
          <a:p>
            <a:pPr algn="ctr"/>
            <a:r>
              <a:rPr lang="en-US" sz="1000" b="1" dirty="0">
                <a:solidFill>
                  <a:schemeClr val="tx1"/>
                </a:solidFill>
              </a:rPr>
              <a:t>(Specht et al., 2011)</a:t>
            </a:r>
          </a:p>
        </p:txBody>
      </p:sp>
      <p:sp>
        <p:nvSpPr>
          <p:cNvPr id="47" name="Rectangle 46">
            <a:extLst>
              <a:ext uri="{FF2B5EF4-FFF2-40B4-BE49-F238E27FC236}">
                <a16:creationId xmlns:a16="http://schemas.microsoft.com/office/drawing/2014/main" id="{AFDE42EF-5382-C74F-88B4-7F85561290DD}"/>
              </a:ext>
            </a:extLst>
          </p:cNvPr>
          <p:cNvSpPr/>
          <p:nvPr/>
        </p:nvSpPr>
        <p:spPr>
          <a:xfrm>
            <a:off x="1660698" y="5425766"/>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Romantic Relationships (+)</a:t>
            </a:r>
          </a:p>
          <a:p>
            <a:pPr algn="ctr"/>
            <a:r>
              <a:rPr lang="en-US" sz="1000" b="1" dirty="0">
                <a:solidFill>
                  <a:schemeClr val="tx1"/>
                </a:solidFill>
              </a:rPr>
              <a:t>(</a:t>
            </a:r>
            <a:r>
              <a:rPr lang="en-US" sz="1000" b="1" dirty="0" err="1">
                <a:solidFill>
                  <a:schemeClr val="tx1"/>
                </a:solidFill>
              </a:rPr>
              <a:t>Neyer</a:t>
            </a:r>
            <a:r>
              <a:rPr lang="en-US" sz="1000" b="1" dirty="0">
                <a:solidFill>
                  <a:schemeClr val="tx1"/>
                </a:solidFill>
              </a:rPr>
              <a:t> &amp; </a:t>
            </a:r>
            <a:r>
              <a:rPr lang="en-US" sz="1000" b="1" dirty="0" err="1">
                <a:solidFill>
                  <a:schemeClr val="tx1"/>
                </a:solidFill>
              </a:rPr>
              <a:t>Lehnart</a:t>
            </a:r>
            <a:r>
              <a:rPr lang="en-US" sz="1000" b="1" dirty="0">
                <a:solidFill>
                  <a:schemeClr val="tx1"/>
                </a:solidFill>
              </a:rPr>
              <a:t>, 2007)</a:t>
            </a:r>
          </a:p>
        </p:txBody>
      </p:sp>
      <p:sp>
        <p:nvSpPr>
          <p:cNvPr id="48" name="Rectangle 47">
            <a:extLst>
              <a:ext uri="{FF2B5EF4-FFF2-40B4-BE49-F238E27FC236}">
                <a16:creationId xmlns:a16="http://schemas.microsoft.com/office/drawing/2014/main" id="{F2EC2F45-B02F-BF45-BA4C-4E99CB753E9A}"/>
              </a:ext>
            </a:extLst>
          </p:cNvPr>
          <p:cNvSpPr/>
          <p:nvPr/>
        </p:nvSpPr>
        <p:spPr>
          <a:xfrm>
            <a:off x="1660698" y="4196019"/>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Leave Parents’ Home (-)</a:t>
            </a:r>
          </a:p>
          <a:p>
            <a:pPr algn="ctr"/>
            <a:r>
              <a:rPr lang="en-US" sz="1000" b="1" dirty="0">
                <a:solidFill>
                  <a:schemeClr val="tx1"/>
                </a:solidFill>
              </a:rPr>
              <a:t>(Specht et al., 2011)</a:t>
            </a:r>
          </a:p>
        </p:txBody>
      </p:sp>
      <p:sp>
        <p:nvSpPr>
          <p:cNvPr id="49" name="Rectangle 48">
            <a:extLst>
              <a:ext uri="{FF2B5EF4-FFF2-40B4-BE49-F238E27FC236}">
                <a16:creationId xmlns:a16="http://schemas.microsoft.com/office/drawing/2014/main" id="{F6411E0D-C018-7342-B68D-EAA074FD9EE5}"/>
              </a:ext>
            </a:extLst>
          </p:cNvPr>
          <p:cNvSpPr/>
          <p:nvPr/>
        </p:nvSpPr>
        <p:spPr>
          <a:xfrm>
            <a:off x="3477252" y="2966272"/>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Changing Majors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50" name="Rectangle 49">
            <a:extLst>
              <a:ext uri="{FF2B5EF4-FFF2-40B4-BE49-F238E27FC236}">
                <a16:creationId xmlns:a16="http://schemas.microsoft.com/office/drawing/2014/main" id="{59EC6895-A4C3-0144-B70B-9ADED31F56B0}"/>
              </a:ext>
            </a:extLst>
          </p:cNvPr>
          <p:cNvSpPr/>
          <p:nvPr/>
        </p:nvSpPr>
        <p:spPr>
          <a:xfrm>
            <a:off x="3463570" y="5425766"/>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Military Service (-)</a:t>
            </a:r>
          </a:p>
          <a:p>
            <a:pPr algn="ctr"/>
            <a:r>
              <a:rPr lang="en-US" sz="1000" b="1" dirty="0">
                <a:solidFill>
                  <a:schemeClr val="tx1"/>
                </a:solidFill>
              </a:rPr>
              <a:t>(Jackson et al., 2012)</a:t>
            </a:r>
          </a:p>
        </p:txBody>
      </p:sp>
      <p:sp>
        <p:nvSpPr>
          <p:cNvPr id="51" name="Rectangle 50">
            <a:extLst>
              <a:ext uri="{FF2B5EF4-FFF2-40B4-BE49-F238E27FC236}">
                <a16:creationId xmlns:a16="http://schemas.microsoft.com/office/drawing/2014/main" id="{684EC9C7-ECFA-4F4F-9340-B495C390A3FF}"/>
              </a:ext>
            </a:extLst>
          </p:cNvPr>
          <p:cNvSpPr/>
          <p:nvPr/>
        </p:nvSpPr>
        <p:spPr>
          <a:xfrm>
            <a:off x="3463570" y="4196019"/>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(Specht et al., 2011)</a:t>
            </a:r>
          </a:p>
        </p:txBody>
      </p:sp>
      <p:sp>
        <p:nvSpPr>
          <p:cNvPr id="52" name="Rectangle 51">
            <a:extLst>
              <a:ext uri="{FF2B5EF4-FFF2-40B4-BE49-F238E27FC236}">
                <a16:creationId xmlns:a16="http://schemas.microsoft.com/office/drawing/2014/main" id="{57F20E24-771F-6F42-BAE0-EEC489C2A7CA}"/>
              </a:ext>
            </a:extLst>
          </p:cNvPr>
          <p:cNvSpPr/>
          <p:nvPr/>
        </p:nvSpPr>
        <p:spPr>
          <a:xfrm>
            <a:off x="5280124" y="2966272"/>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(Specht et al., 2011)</a:t>
            </a:r>
          </a:p>
        </p:txBody>
      </p:sp>
      <p:sp>
        <p:nvSpPr>
          <p:cNvPr id="53" name="Rectangle 52">
            <a:extLst>
              <a:ext uri="{FF2B5EF4-FFF2-40B4-BE49-F238E27FC236}">
                <a16:creationId xmlns:a16="http://schemas.microsoft.com/office/drawing/2014/main" id="{09798776-3B3A-B24A-958B-C239F7F0A493}"/>
              </a:ext>
            </a:extLst>
          </p:cNvPr>
          <p:cNvSpPr/>
          <p:nvPr/>
        </p:nvSpPr>
        <p:spPr>
          <a:xfrm>
            <a:off x="5266442" y="5425766"/>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Job (+)</a:t>
            </a:r>
          </a:p>
          <a:p>
            <a:pPr algn="ctr"/>
            <a:r>
              <a:rPr lang="en-US" sz="1000" b="1" dirty="0">
                <a:solidFill>
                  <a:schemeClr val="tx1"/>
                </a:solidFill>
              </a:rPr>
              <a:t>(George, </a:t>
            </a:r>
            <a:r>
              <a:rPr lang="en-US" sz="1000" b="1" dirty="0" err="1">
                <a:solidFill>
                  <a:schemeClr val="tx1"/>
                </a:solidFill>
              </a:rPr>
              <a:t>Helson</a:t>
            </a:r>
            <a:r>
              <a:rPr lang="en-US" sz="1000" b="1" dirty="0">
                <a:solidFill>
                  <a:schemeClr val="tx1"/>
                </a:solidFill>
              </a:rPr>
              <a:t>, &amp; John, 2011; </a:t>
            </a:r>
            <a:r>
              <a:rPr lang="en-US" sz="1000" b="1" dirty="0" err="1">
                <a:solidFill>
                  <a:schemeClr val="tx1"/>
                </a:solidFill>
              </a:rPr>
              <a:t>Lüdtke</a:t>
            </a:r>
            <a:r>
              <a:rPr lang="en-US" sz="1000" b="1" dirty="0">
                <a:solidFill>
                  <a:schemeClr val="tx1"/>
                </a:solidFill>
              </a:rPr>
              <a:t> et al., 2011; Specht et al., 2011)</a:t>
            </a:r>
          </a:p>
        </p:txBody>
      </p:sp>
      <p:sp>
        <p:nvSpPr>
          <p:cNvPr id="54" name="Rectangle 53">
            <a:extLst>
              <a:ext uri="{FF2B5EF4-FFF2-40B4-BE49-F238E27FC236}">
                <a16:creationId xmlns:a16="http://schemas.microsoft.com/office/drawing/2014/main" id="{0CC14FA8-F009-A547-BC45-B95EA8A06BA8}"/>
              </a:ext>
            </a:extLst>
          </p:cNvPr>
          <p:cNvSpPr/>
          <p:nvPr/>
        </p:nvSpPr>
        <p:spPr>
          <a:xfrm>
            <a:off x="5266442" y="4196019"/>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Child Birth (-)</a:t>
            </a:r>
          </a:p>
          <a:p>
            <a:pPr algn="ctr"/>
            <a:r>
              <a:rPr lang="en-US" sz="1000" b="1" dirty="0">
                <a:solidFill>
                  <a:schemeClr val="tx1"/>
                </a:solidFill>
              </a:rPr>
              <a:t>(Specht et al, 2011)</a:t>
            </a:r>
          </a:p>
        </p:txBody>
      </p:sp>
      <p:sp>
        <p:nvSpPr>
          <p:cNvPr id="55" name="Rectangle 54">
            <a:extLst>
              <a:ext uri="{FF2B5EF4-FFF2-40B4-BE49-F238E27FC236}">
                <a16:creationId xmlns:a16="http://schemas.microsoft.com/office/drawing/2014/main" id="{7FED328B-6DDC-AA48-806C-442B79BE49A5}"/>
              </a:ext>
            </a:extLst>
          </p:cNvPr>
          <p:cNvSpPr/>
          <p:nvPr/>
        </p:nvSpPr>
        <p:spPr>
          <a:xfrm>
            <a:off x="7096827" y="2966272"/>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Psychotherapy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a:p>
            <a:pPr algn="ctr"/>
            <a:r>
              <a:rPr lang="en-US" sz="1000" b="1" dirty="0">
                <a:solidFill>
                  <a:schemeClr val="tx1"/>
                </a:solidFill>
              </a:rPr>
              <a:t>Roberts et al., 2017)</a:t>
            </a:r>
          </a:p>
        </p:txBody>
      </p:sp>
      <p:sp>
        <p:nvSpPr>
          <p:cNvPr id="56" name="Rectangle 55">
            <a:extLst>
              <a:ext uri="{FF2B5EF4-FFF2-40B4-BE49-F238E27FC236}">
                <a16:creationId xmlns:a16="http://schemas.microsoft.com/office/drawing/2014/main" id="{213AC551-50AA-EF4A-991E-8BD294C5A37A}"/>
              </a:ext>
            </a:extLst>
          </p:cNvPr>
          <p:cNvSpPr/>
          <p:nvPr/>
        </p:nvSpPr>
        <p:spPr>
          <a:xfrm>
            <a:off x="7083145" y="5425766"/>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chemeClr val="tx1"/>
                </a:solidFill>
              </a:rPr>
              <a:t>Romantic Relationships (-)</a:t>
            </a:r>
          </a:p>
          <a:p>
            <a:pPr lvl="0" algn="ctr"/>
            <a:r>
              <a:rPr lang="en-US" sz="1000" b="1" dirty="0">
                <a:solidFill>
                  <a:schemeClr val="tx1"/>
                </a:solidFill>
              </a:rPr>
              <a:t>(</a:t>
            </a:r>
            <a:r>
              <a:rPr lang="en-US" sz="1000" b="1" dirty="0" err="1">
                <a:solidFill>
                  <a:schemeClr val="tx1"/>
                </a:solidFill>
              </a:rPr>
              <a:t>Neyer</a:t>
            </a:r>
            <a:r>
              <a:rPr lang="en-US" sz="1000" b="1" dirty="0">
                <a:solidFill>
                  <a:schemeClr val="tx1"/>
                </a:solidFill>
              </a:rPr>
              <a:t> &amp; </a:t>
            </a:r>
            <a:r>
              <a:rPr lang="en-US" sz="1000" b="1" dirty="0" err="1">
                <a:solidFill>
                  <a:schemeClr val="tx1"/>
                </a:solidFill>
              </a:rPr>
              <a:t>Lehnart</a:t>
            </a:r>
            <a:r>
              <a:rPr lang="en-US" sz="1000" b="1" dirty="0">
                <a:solidFill>
                  <a:schemeClr val="tx1"/>
                </a:solidFill>
              </a:rPr>
              <a:t>, 2007)</a:t>
            </a:r>
          </a:p>
        </p:txBody>
      </p:sp>
      <p:sp>
        <p:nvSpPr>
          <p:cNvPr id="57" name="Rectangle 56">
            <a:extLst>
              <a:ext uri="{FF2B5EF4-FFF2-40B4-BE49-F238E27FC236}">
                <a16:creationId xmlns:a16="http://schemas.microsoft.com/office/drawing/2014/main" id="{7FE44B03-66D0-1A48-B7E8-D10E6B0D47A9}"/>
              </a:ext>
            </a:extLst>
          </p:cNvPr>
          <p:cNvSpPr/>
          <p:nvPr/>
        </p:nvSpPr>
        <p:spPr>
          <a:xfrm>
            <a:off x="7083145" y="4196019"/>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First Job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58" name="Rectangle 57">
            <a:extLst>
              <a:ext uri="{FF2B5EF4-FFF2-40B4-BE49-F238E27FC236}">
                <a16:creationId xmlns:a16="http://schemas.microsoft.com/office/drawing/2014/main" id="{02C707A3-1E9F-9248-B679-CD1BE57EF048}"/>
              </a:ext>
            </a:extLst>
          </p:cNvPr>
          <p:cNvSpPr/>
          <p:nvPr/>
        </p:nvSpPr>
        <p:spPr>
          <a:xfrm>
            <a:off x="8886090" y="2966272"/>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a:t>
            </a:r>
            <a:r>
              <a:rPr lang="en-US" sz="1000" b="1" dirty="0" err="1">
                <a:solidFill>
                  <a:schemeClr val="tx1"/>
                </a:solidFill>
              </a:rPr>
              <a:t>Schwaba</a:t>
            </a:r>
            <a:r>
              <a:rPr lang="en-US" sz="1000" b="1" dirty="0">
                <a:solidFill>
                  <a:schemeClr val="tx1"/>
                </a:solidFill>
              </a:rPr>
              <a:t> &amp; </a:t>
            </a:r>
            <a:r>
              <a:rPr lang="en-US" sz="1000" b="1" dirty="0" err="1">
                <a:solidFill>
                  <a:schemeClr val="tx1"/>
                </a:solidFill>
              </a:rPr>
              <a:t>Bleidorn</a:t>
            </a:r>
            <a:r>
              <a:rPr lang="en-US" sz="1000" b="1" dirty="0">
                <a:solidFill>
                  <a:schemeClr val="tx1"/>
                </a:solidFill>
              </a:rPr>
              <a:t>, 2017)</a:t>
            </a:r>
          </a:p>
        </p:txBody>
      </p:sp>
      <p:sp>
        <p:nvSpPr>
          <p:cNvPr id="59" name="Rectangle 58">
            <a:extLst>
              <a:ext uri="{FF2B5EF4-FFF2-40B4-BE49-F238E27FC236}">
                <a16:creationId xmlns:a16="http://schemas.microsoft.com/office/drawing/2014/main" id="{025E78C7-F1A2-524C-A599-BE8403E697FA}"/>
              </a:ext>
            </a:extLst>
          </p:cNvPr>
          <p:cNvSpPr/>
          <p:nvPr/>
        </p:nvSpPr>
        <p:spPr>
          <a:xfrm>
            <a:off x="8872408" y="5425766"/>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Marriage (-)</a:t>
            </a:r>
          </a:p>
          <a:p>
            <a:pPr algn="ctr"/>
            <a:r>
              <a:rPr lang="en-US" sz="1000" b="1" dirty="0">
                <a:solidFill>
                  <a:schemeClr val="tx1"/>
                </a:solidFill>
              </a:rPr>
              <a:t>(Specht et al., 2011)</a:t>
            </a:r>
          </a:p>
        </p:txBody>
      </p:sp>
      <p:sp>
        <p:nvSpPr>
          <p:cNvPr id="60" name="Rectangle 59">
            <a:extLst>
              <a:ext uri="{FF2B5EF4-FFF2-40B4-BE49-F238E27FC236}">
                <a16:creationId xmlns:a16="http://schemas.microsoft.com/office/drawing/2014/main" id="{08B61451-21F4-F94E-A23F-037DC9613289}"/>
              </a:ext>
            </a:extLst>
          </p:cNvPr>
          <p:cNvSpPr/>
          <p:nvPr/>
        </p:nvSpPr>
        <p:spPr>
          <a:xfrm>
            <a:off x="8872408" y="4196019"/>
            <a:ext cx="1571006" cy="9459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Child Birth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Tree>
    <p:extLst>
      <p:ext uri="{BB962C8B-B14F-4D97-AF65-F5344CB8AC3E}">
        <p14:creationId xmlns:p14="http://schemas.microsoft.com/office/powerpoint/2010/main" val="51718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26" grpId="0" animBg="1"/>
      <p:bldP spid="27" grpId="0" animBg="1"/>
      <p:bldP spid="28" grpId="0" animBg="1"/>
      <p:bldP spid="29" grpId="0" animBg="1"/>
      <p:bldP spid="30"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15531</TotalTime>
  <Words>3784</Words>
  <Application>Microsoft Macintosh PowerPoint</Application>
  <PresentationFormat>Widescreen</PresentationFormat>
  <Paragraphs>890</Paragraphs>
  <Slides>83</Slides>
  <Notes>38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Cambria Math</vt:lpstr>
      <vt:lpstr>Office Theme</vt:lpstr>
      <vt:lpstr>Selection or Socialization?  A Propensity Score Matched Study of Personality and Life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TESSERA Framework</vt:lpstr>
      <vt:lpstr>Level 2 Variances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Propensity Score Matched Study Personality Change Following Life Events</dc:title>
  <dc:creator>Beck, Emorie</dc:creator>
  <cp:lastModifiedBy>Emorie Danielle Beck</cp:lastModifiedBy>
  <cp:revision>131</cp:revision>
  <dcterms:created xsi:type="dcterms:W3CDTF">2018-03-17T20:23:07Z</dcterms:created>
  <dcterms:modified xsi:type="dcterms:W3CDTF">2023-04-18T19:40:25Z</dcterms:modified>
</cp:coreProperties>
</file>